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020" r:id="rId1"/>
  </p:sldMasterIdLst>
  <p:notesMasterIdLst>
    <p:notesMasterId r:id="rId23"/>
  </p:notesMasterIdLst>
  <p:sldIdLst>
    <p:sldId id="364" r:id="rId2"/>
    <p:sldId id="320" r:id="rId3"/>
    <p:sldId id="321" r:id="rId4"/>
    <p:sldId id="317" r:id="rId5"/>
    <p:sldId id="322" r:id="rId6"/>
    <p:sldId id="324" r:id="rId7"/>
    <p:sldId id="326" r:id="rId8"/>
    <p:sldId id="330" r:id="rId9"/>
    <p:sldId id="331" r:id="rId10"/>
    <p:sldId id="323" r:id="rId11"/>
    <p:sldId id="329" r:id="rId12"/>
    <p:sldId id="327" r:id="rId13"/>
    <p:sldId id="333" r:id="rId14"/>
    <p:sldId id="332" r:id="rId15"/>
    <p:sldId id="334" r:id="rId16"/>
    <p:sldId id="335" r:id="rId17"/>
    <p:sldId id="340" r:id="rId18"/>
    <p:sldId id="343" r:id="rId19"/>
    <p:sldId id="346" r:id="rId20"/>
    <p:sldId id="344" r:id="rId21"/>
    <p:sldId id="345" r:id="rId22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2895" autoAdjust="0"/>
  </p:normalViewPr>
  <p:slideViewPr>
    <p:cSldViewPr>
      <p:cViewPr varScale="1">
        <p:scale>
          <a:sx n="64" d="100"/>
          <a:sy n="64" d="100"/>
        </p:scale>
        <p:origin x="-1470" y="-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e-BY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4FDD0A-86B7-4A30-B6D3-A0A0E287295F}" type="datetimeFigureOut">
              <a:rPr lang="be-BY" smtClean="0"/>
              <a:pPr/>
              <a:t>14.03.2013</a:t>
            </a:fld>
            <a:endParaRPr lang="be-BY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be-BY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be-BY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be-BY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3C5475-6D53-4F21-AA03-C60F0BCC091B}" type="slidenum">
              <a:rPr lang="be-BY" smtClean="0"/>
              <a:pPr/>
              <a:t>‹#›</a:t>
            </a:fld>
            <a:endParaRPr lang="be-BY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Заголовок 13"/>
          <p:cNvSpPr>
            <a:spLocks noGrp="1"/>
          </p:cNvSpPr>
          <p:nvPr>
            <p:ph type="ctrTitle"/>
          </p:nvPr>
        </p:nvSpPr>
        <p:spPr>
          <a:xfrm>
            <a:off x="1432560" y="359898"/>
            <a:ext cx="7406640" cy="1472184"/>
          </a:xfrm>
        </p:spPr>
        <p:txBody>
          <a:bodyPr anchor="b"/>
          <a:lstStyle>
            <a:lvl1pPr algn="l">
              <a:defRPr/>
            </a:lvl1pPr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22" name="Подзаголовок 21"/>
          <p:cNvSpPr>
            <a:spLocks noGrp="1"/>
          </p:cNvSpPr>
          <p:nvPr>
            <p:ph type="subTitle" idx="1"/>
          </p:nvPr>
        </p:nvSpPr>
        <p:spPr>
          <a:xfrm>
            <a:off x="1432560" y="1850064"/>
            <a:ext cx="7406640" cy="1752600"/>
          </a:xfrm>
        </p:spPr>
        <p:txBody>
          <a:bodyPr tIns="0"/>
          <a:lstStyle>
            <a:lvl1pPr marL="27432" indent="0" algn="l">
              <a:buNone/>
              <a:defRPr sz="26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ru-RU" smtClean="0"/>
              <a:t>Образец подзаголовка</a:t>
            </a:r>
            <a:endParaRPr kumimoji="0" lang="en-US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B8BDC1E-4BD4-4A45-83D2-BA7F0B97B847}" type="datetime1">
              <a:rPr lang="ru-RU" smtClean="0"/>
              <a:pPr/>
              <a:t>14.03.2013</a:t>
            </a:fld>
            <a:endParaRPr lang="ru-RU"/>
          </a:p>
        </p:txBody>
      </p:sp>
      <p:sp>
        <p:nvSpPr>
          <p:cNvPr id="20" name="Нижний колонтитул 1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ru-RU" smtClean="0"/>
              <a:t>Раздел 3. Лекция 3.</a:t>
            </a:r>
            <a:endParaRPr lang="ru-RU"/>
          </a:p>
        </p:txBody>
      </p:sp>
      <p:sp>
        <p:nvSpPr>
          <p:cNvPr id="10" name="Номер слайда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8" name="Овал 7"/>
          <p:cNvSpPr/>
          <p:nvPr/>
        </p:nvSpPr>
        <p:spPr>
          <a:xfrm>
            <a:off x="921433" y="1413802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Овал 8"/>
          <p:cNvSpPr/>
          <p:nvPr/>
        </p:nvSpPr>
        <p:spPr>
          <a:xfrm>
            <a:off x="1157176" y="1345016"/>
            <a:ext cx="64008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21E5454B-C53B-471F-A3CE-97479CA2BCA6}" type="datetime1">
              <a:rPr lang="ru-RU" smtClean="0"/>
              <a:pPr/>
              <a:t>14.03.2013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ru-RU" smtClean="0"/>
              <a:t>Раздел 3. Лекция 3.</a:t>
            </a: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858000" y="274639"/>
            <a:ext cx="1828800" cy="5851525"/>
          </a:xfrm>
        </p:spPr>
        <p:txBody>
          <a:bodyPr vert="eaVert"/>
          <a:lstStyle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1143000" y="274640"/>
            <a:ext cx="5562600" cy="5851525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8A66A913-5435-432E-B0F7-3469C1720091}" type="datetime1">
              <a:rPr lang="ru-RU" smtClean="0"/>
              <a:pPr/>
              <a:t>14.03.2013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ru-RU" smtClean="0"/>
              <a:t>Раздел 3. Лекция 3.</a:t>
            </a: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6055AA8B-6E1E-430F-9A39-C2520C8D5394}" type="datetime1">
              <a:rPr lang="ru-RU" smtClean="0"/>
              <a:pPr/>
              <a:t>14.03.2013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ru-RU" smtClean="0"/>
              <a:t>Раздел 3. Лекция 3.</a:t>
            </a: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/>
        </p:nvSpPr>
        <p:spPr>
          <a:xfrm>
            <a:off x="2282890" y="-54"/>
            <a:ext cx="68580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78392" y="2600325"/>
            <a:ext cx="6400800" cy="2286000"/>
          </a:xfrm>
        </p:spPr>
        <p:txBody>
          <a:bodyPr anchor="t"/>
          <a:lstStyle>
            <a:lvl1pPr algn="l">
              <a:lnSpc>
                <a:spcPts val="4500"/>
              </a:lnSpc>
              <a:buNone/>
              <a:defRPr sz="4000" b="1" cap="all"/>
            </a:lvl1pPr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2578392" y="1066800"/>
            <a:ext cx="6400800" cy="1509712"/>
          </a:xfrm>
        </p:spPr>
        <p:txBody>
          <a:bodyPr anchor="b"/>
          <a:lstStyle>
            <a:lvl1pPr marL="18288" indent="0">
              <a:lnSpc>
                <a:spcPts val="2300"/>
              </a:lnSpc>
              <a:spcBef>
                <a:spcPts val="0"/>
              </a:spcBef>
              <a:buNone/>
              <a:defRPr sz="20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F5D26215-285D-4A5F-936D-83EB2A19AB52}" type="datetime1">
              <a:rPr lang="ru-RU" smtClean="0"/>
              <a:pPr/>
              <a:t>14.03.2013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ru-RU" smtClean="0"/>
              <a:t>Раздел 3. Лекция 3.</a:t>
            </a: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0" name="Прямоугольник 9"/>
          <p:cNvSpPr/>
          <p:nvPr/>
        </p:nvSpPr>
        <p:spPr bwMode="invGray">
          <a:xfrm>
            <a:off x="2286000" y="0"/>
            <a:ext cx="762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Овал 7"/>
          <p:cNvSpPr/>
          <p:nvPr/>
        </p:nvSpPr>
        <p:spPr>
          <a:xfrm>
            <a:off x="2172321" y="2814656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Овал 8"/>
          <p:cNvSpPr/>
          <p:nvPr/>
        </p:nvSpPr>
        <p:spPr>
          <a:xfrm>
            <a:off x="2408064" y="2745870"/>
            <a:ext cx="64008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/>
          <a:lstStyle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143560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527608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D95BC21A-E8CF-4D2C-BBC2-3D4A4A053EA8}" type="datetime1">
              <a:rPr lang="ru-RU" smtClean="0"/>
              <a:pPr/>
              <a:t>14.03.2013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ru-RU" smtClean="0"/>
              <a:t>Раздел 3. Лекция 3.</a:t>
            </a:r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5160336"/>
            <a:ext cx="8229600" cy="1143000"/>
          </a:xfrm>
        </p:spPr>
        <p:txBody>
          <a:bodyPr anchor="ctr"/>
          <a:lstStyle>
            <a:lvl1pPr algn="ctr">
              <a:defRPr sz="4500" b="1" cap="none" baseline="0"/>
            </a:lvl1pPr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3"/>
          </p:nvPr>
        </p:nvSpPr>
        <p:spPr>
          <a:xfrm>
            <a:off x="466344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5" name="Содержимое 4"/>
          <p:cNvSpPr>
            <a:spLocks noGrp="1"/>
          </p:cNvSpPr>
          <p:nvPr>
            <p:ph sz="quarter" idx="2"/>
          </p:nvPr>
        </p:nvSpPr>
        <p:spPr>
          <a:xfrm>
            <a:off x="45720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6344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41EFF5C-EEED-444C-98D8-F00A19728A4D}" type="datetime1">
              <a:rPr lang="ru-RU" smtClean="0"/>
              <a:pPr/>
              <a:t>14.03.2013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ru-RU" smtClean="0"/>
              <a:t>Раздел 3. Лекция 3.</a:t>
            </a:r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 anchor="ctr"/>
          <a:lstStyle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FC1F4AB3-D1B8-43AF-A3C3-6D6064422364}" type="datetime1">
              <a:rPr lang="ru-RU" smtClean="0"/>
              <a:pPr/>
              <a:t>14.03.2013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ru-RU" smtClean="0"/>
              <a:t>Раздел 3. Лекция 3.</a:t>
            </a:r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1014984" y="0"/>
            <a:ext cx="8129016" cy="6858000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D4D79E71-ED7B-4DE0-80BB-E23D67B04CFE}" type="datetime1">
              <a:rPr lang="ru-RU" smtClean="0"/>
              <a:pPr/>
              <a:t>14.03.2013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ru-RU" smtClean="0"/>
              <a:t>Раздел 3. Лекция 3.</a:t>
            </a:r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6" name="Прямоугольник 5"/>
          <p:cNvSpPr/>
          <p:nvPr/>
        </p:nvSpPr>
        <p:spPr bwMode="invGray">
          <a:xfrm>
            <a:off x="1014984" y="-54"/>
            <a:ext cx="73152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16778"/>
            <a:ext cx="3810000" cy="1162050"/>
          </a:xfrm>
          <a:ln>
            <a:noFill/>
          </a:ln>
        </p:spPr>
        <p:txBody>
          <a:bodyPr anchor="b"/>
          <a:lstStyle>
            <a:lvl1pPr algn="l">
              <a:lnSpc>
                <a:spcPts val="2000"/>
              </a:lnSpc>
              <a:buNone/>
              <a:defRPr sz="2200" b="1" cap="all" baseline="0"/>
            </a:lvl1pPr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2"/>
          </p:nvPr>
        </p:nvSpPr>
        <p:spPr>
          <a:xfrm>
            <a:off x="457200" y="1406964"/>
            <a:ext cx="3810000" cy="698500"/>
          </a:xfrm>
        </p:spPr>
        <p:txBody>
          <a:bodyPr/>
          <a:lstStyle>
            <a:lvl1pPr marL="4572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1"/>
          </p:nvPr>
        </p:nvSpPr>
        <p:spPr>
          <a:xfrm>
            <a:off x="457200" y="2133600"/>
            <a:ext cx="8153400" cy="39925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5B47871-D8A9-425A-A9CD-02998C2D9423}" type="datetime1">
              <a:rPr lang="ru-RU" smtClean="0"/>
              <a:pPr/>
              <a:t>14.03.2013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ru-RU" smtClean="0"/>
              <a:t>Раздел 3. Лекция 3.</a:t>
            </a:r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886896" y="1066800"/>
            <a:ext cx="2743200" cy="1981200"/>
          </a:xfrm>
        </p:spPr>
        <p:txBody>
          <a:bodyPr anchor="b">
            <a:noAutofit/>
          </a:bodyPr>
          <a:lstStyle>
            <a:lvl1pPr algn="l">
              <a:buNone/>
              <a:defRPr sz="2100" b="1">
                <a:effectLst/>
              </a:defRPr>
            </a:lvl1pPr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31DFA591-A742-48A8-B744-D6B204A5813C}" type="datetime1">
              <a:rPr lang="ru-RU" smtClean="0"/>
              <a:pPr/>
              <a:t>14.03.2013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ru-RU" smtClean="0"/>
              <a:t>Раздел 3. Лекция 3.</a:t>
            </a:r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8" name="Прямоугольник 7"/>
          <p:cNvSpPr/>
          <p:nvPr/>
        </p:nvSpPr>
        <p:spPr>
          <a:xfrm>
            <a:off x="762000" y="1066800"/>
            <a:ext cx="4572000" cy="4572000"/>
          </a:xfrm>
          <a:prstGeom prst="rect">
            <a:avLst/>
          </a:prstGeom>
          <a:solidFill>
            <a:srgbClr val="FFFFFF"/>
          </a:solidFill>
          <a:ln w="88900" cap="sq">
            <a:solidFill>
              <a:srgbClr val="FFFFFF"/>
            </a:solidFill>
            <a:miter lim="800000"/>
          </a:ln>
          <a:effectLst>
            <a:outerShdw blurRad="55500" dist="18500" dir="5400000" algn="tl" rotWithShape="0">
              <a:srgbClr val="000000">
                <a:alpha val="3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635">
            <a:bevelT w="25400" h="19050"/>
            <a:contourClr>
              <a:srgbClr val="969696"/>
            </a:contourClr>
          </a:sp3d>
        </p:spPr>
        <p:txBody>
          <a:bodyPr lIns="91440" tIns="274320" rtlCol="0" anchor="t">
            <a:normAutofit/>
          </a:bodyPr>
          <a:lstStyle>
            <a:extLst/>
          </a:lstStyle>
          <a:p>
            <a:pPr marL="0" indent="-283464" algn="l" rtl="0" eaLnBrk="1" latinLnBrk="0" hangingPunct="1">
              <a:lnSpc>
                <a:spcPts val="3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None/>
            </a:pPr>
            <a:endParaRPr kumimoji="0" lang="en-US" sz="32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838200" y="1143003"/>
            <a:ext cx="4419600" cy="3514531"/>
          </a:xfrm>
          <a:prstGeom prst="roundRect">
            <a:avLst>
              <a:gd name="adj" fmla="val 783"/>
            </a:avLst>
          </a:prstGeom>
          <a:solidFill>
            <a:schemeClr val="bg2"/>
          </a:solidFill>
          <a:ln w="127000">
            <a:noFill/>
            <a:miter lim="800000"/>
          </a:ln>
          <a:effectLst/>
        </p:spPr>
        <p:txBody>
          <a:bodyPr lIns="91440" tIns="274320" anchor="t"/>
          <a:lstStyle>
            <a:lvl1pPr indent="0">
              <a:buNone/>
              <a:defRPr sz="3200"/>
            </a:lvl1pPr>
            <a:extLst/>
          </a:lstStyle>
          <a:p>
            <a:pPr marL="0" algn="l" eaLnBrk="1" latinLnBrk="0" hangingPunct="1"/>
            <a:r>
              <a:rPr kumimoji="0" lang="ru-RU" smtClean="0"/>
              <a:t>Вставка рисунка</a:t>
            </a:r>
            <a:endParaRPr kumimoji="0" lang="en-US" dirty="0"/>
          </a:p>
        </p:txBody>
      </p:sp>
      <p:sp>
        <p:nvSpPr>
          <p:cNvPr id="9" name="Блок-схема: процесс 8"/>
          <p:cNvSpPr/>
          <p:nvPr/>
        </p:nvSpPr>
        <p:spPr>
          <a:xfrm rot="19468671">
            <a:off x="396725" y="954341"/>
            <a:ext cx="685800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shade val="90000"/>
                <a:satMod val="200000"/>
                <a:alpha val="4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0" name="Блок-схема: процесс 9"/>
          <p:cNvSpPr/>
          <p:nvPr/>
        </p:nvSpPr>
        <p:spPr>
          <a:xfrm rot="2103354" flipH="1">
            <a:off x="5003667" y="936786"/>
            <a:ext cx="649224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alpha val="2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8200" y="4800600"/>
            <a:ext cx="4419600" cy="762000"/>
          </a:xfrm>
        </p:spPr>
        <p:txBody>
          <a:bodyPr anchor="ctr"/>
          <a:lstStyle>
            <a:lvl1pPr marL="0" indent="0" algn="l">
              <a:lnSpc>
                <a:spcPts val="1600"/>
              </a:lnSpc>
              <a:spcBef>
                <a:spcPts val="0"/>
              </a:spcBef>
              <a:buNone/>
              <a:defRPr sz="1400">
                <a:solidFill>
                  <a:srgbClr val="777777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ирог 6"/>
          <p:cNvSpPr/>
          <p:nvPr/>
        </p:nvSpPr>
        <p:spPr>
          <a:xfrm>
            <a:off x="-815927" y="-815922"/>
            <a:ext cx="1638887" cy="1638887"/>
          </a:xfrm>
          <a:prstGeom prst="pie">
            <a:avLst>
              <a:gd name="adj1" fmla="val 0"/>
              <a:gd name="adj2" fmla="val 5402120"/>
            </a:avLst>
          </a:prstGeom>
          <a:solidFill>
            <a:schemeClr val="bg2">
              <a:tint val="18000"/>
              <a:satMod val="220000"/>
              <a:alpha val="33000"/>
            </a:schemeClr>
          </a:solidFill>
          <a:ln w="3175" cap="rnd" cmpd="sng" algn="ctr">
            <a:solidFill>
              <a:schemeClr val="bg2">
                <a:shade val="70000"/>
                <a:satMod val="200000"/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Овал 7"/>
          <p:cNvSpPr/>
          <p:nvPr/>
        </p:nvSpPr>
        <p:spPr>
          <a:xfrm>
            <a:off x="168816" y="21102"/>
            <a:ext cx="1702191" cy="1702191"/>
          </a:xfrm>
          <a:prstGeom prst="ellipse">
            <a:avLst/>
          </a:prstGeom>
          <a:noFill/>
          <a:ln w="27305" cap="rnd" cmpd="sng" algn="ctr">
            <a:solidFill>
              <a:schemeClr val="bg2">
                <a:tint val="45000"/>
                <a:satMod val="325000"/>
                <a:alpha val="100000"/>
              </a:schemeClr>
            </a:solidFill>
            <a:prstDash val="solid"/>
          </a:ln>
          <a:effectLst>
            <a:outerShdw blurRad="25400" dist="25400" dir="5400000" algn="tl" rotWithShape="0">
              <a:schemeClr val="bg2">
                <a:shade val="50000"/>
                <a:satMod val="150000"/>
                <a:alpha val="8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1" name="Кольцо 10"/>
          <p:cNvSpPr/>
          <p:nvPr/>
        </p:nvSpPr>
        <p:spPr>
          <a:xfrm rot="2315675">
            <a:off x="182881" y="1055077"/>
            <a:ext cx="1125717" cy="1102624"/>
          </a:xfrm>
          <a:prstGeom prst="donut">
            <a:avLst>
              <a:gd name="adj" fmla="val 11833"/>
            </a:avLst>
          </a:prstGeom>
          <a:gradFill rotWithShape="1">
            <a:gsLst>
              <a:gs pos="0">
                <a:schemeClr val="bg2">
                  <a:tint val="10000"/>
                  <a:shade val="99000"/>
                  <a:satMod val="355000"/>
                  <a:alpha val="70000"/>
                </a:schemeClr>
              </a:gs>
              <a:gs pos="70000">
                <a:schemeClr val="bg2">
                  <a:tint val="6000"/>
                  <a:shade val="100000"/>
                  <a:satMod val="400000"/>
                  <a:alpha val="55000"/>
                </a:schemeClr>
              </a:gs>
              <a:gs pos="100000">
                <a:schemeClr val="bg2">
                  <a:tint val="100000"/>
                  <a:shade val="75000"/>
                  <a:satMod val="370000"/>
                  <a:alpha val="60000"/>
                </a:schemeClr>
              </a:gs>
            </a:gsLst>
            <a:path path="circle">
              <a:fillToRect l="-407500" t="-50000" r="507500" b="150000"/>
            </a:path>
          </a:gradFill>
          <a:ln w="7350" cap="rnd" cmpd="sng" algn="ctr">
            <a:solidFill>
              <a:schemeClr val="bg2">
                <a:shade val="60000"/>
                <a:satMod val="220000"/>
                <a:alpha val="100000"/>
              </a:schemeClr>
            </a:solidFill>
            <a:prstDash val="solid"/>
          </a:ln>
          <a:effectLst>
            <a:outerShdw blurRad="12700" dist="15000" dir="4500000" algn="tl" rotWithShape="0">
              <a:schemeClr val="bg2">
                <a:shade val="10000"/>
                <a:satMod val="200000"/>
                <a:alpha val="3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2" name="Прямоугольник 11"/>
          <p:cNvSpPr/>
          <p:nvPr/>
        </p:nvSpPr>
        <p:spPr>
          <a:xfrm>
            <a:off x="1012873" y="-54"/>
            <a:ext cx="8131127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5" name="Заголовок 4"/>
          <p:cNvSpPr>
            <a:spLocks noGrp="1"/>
          </p:cNvSpPr>
          <p:nvPr>
            <p:ph type="title"/>
          </p:nvPr>
        </p:nvSpPr>
        <p:spPr>
          <a:xfrm>
            <a:off x="1435608" y="274638"/>
            <a:ext cx="7498080" cy="1143000"/>
          </a:xfrm>
          <a:prstGeom prst="rect">
            <a:avLst/>
          </a:prstGeom>
        </p:spPr>
        <p:txBody>
          <a:bodyPr anchor="ctr">
            <a:normAutofit/>
          </a:bodyPr>
          <a:lstStyle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9" name="Текст 8"/>
          <p:cNvSpPr>
            <a:spLocks noGrp="1"/>
          </p:cNvSpPr>
          <p:nvPr>
            <p:ph type="body" idx="1"/>
          </p:nvPr>
        </p:nvSpPr>
        <p:spPr>
          <a:xfrm>
            <a:off x="1435608" y="1447800"/>
            <a:ext cx="7498080" cy="4800600"/>
          </a:xfrm>
          <a:prstGeom prst="rect">
            <a:avLst/>
          </a:prstGeom>
        </p:spPr>
        <p:txBody>
          <a:bodyPr>
            <a:normAutofit/>
          </a:bodyPr>
          <a:lstStyle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  <a:p>
            <a:pPr lvl="1" eaLnBrk="1" latinLnBrk="0" hangingPunct="1"/>
            <a:r>
              <a:rPr kumimoji="0" lang="ru-RU" smtClean="0"/>
              <a:t>Второй уровень</a:t>
            </a:r>
          </a:p>
          <a:p>
            <a:pPr lvl="2" eaLnBrk="1" latinLnBrk="0" hangingPunct="1"/>
            <a:r>
              <a:rPr kumimoji="0" lang="ru-RU" smtClean="0"/>
              <a:t>Третий уровень</a:t>
            </a:r>
          </a:p>
          <a:p>
            <a:pPr lvl="3" eaLnBrk="1" latinLnBrk="0" hangingPunct="1"/>
            <a:r>
              <a:rPr kumimoji="0" lang="ru-RU" smtClean="0"/>
              <a:t>Четвертый уровень</a:t>
            </a:r>
          </a:p>
          <a:p>
            <a:pPr lvl="4" eaLnBrk="1" latinLnBrk="0" hangingPunct="1"/>
            <a:r>
              <a:rPr kumimoji="0" lang="ru-RU" smtClean="0"/>
              <a:t>Пятый уровень</a:t>
            </a:r>
            <a:endParaRPr kumimoji="0" lang="en-US"/>
          </a:p>
        </p:txBody>
      </p:sp>
      <p:sp>
        <p:nvSpPr>
          <p:cNvPr id="24" name="Дата 23"/>
          <p:cNvSpPr>
            <a:spLocks noGrp="1"/>
          </p:cNvSpPr>
          <p:nvPr>
            <p:ph type="dt" sz="half" idx="2"/>
          </p:nvPr>
        </p:nvSpPr>
        <p:spPr>
          <a:xfrm>
            <a:off x="3581400" y="6305550"/>
            <a:ext cx="2133600" cy="476250"/>
          </a:xfrm>
          <a:prstGeom prst="rect">
            <a:avLst/>
          </a:prstGeom>
        </p:spPr>
        <p:txBody>
          <a:bodyPr anchor="b"/>
          <a:lstStyle>
            <a:lvl1pPr algn="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</a:defRPr>
            </a:lvl1pPr>
            <a:extLst/>
          </a:lstStyle>
          <a:p>
            <a:fld id="{E1B5811B-9920-492F-83E0-5FDCA9794469}" type="datetime1">
              <a:rPr lang="ru-RU" smtClean="0"/>
              <a:pPr/>
              <a:t>14.03.2013</a:t>
            </a:fld>
            <a:endParaRPr lang="ru-RU"/>
          </a:p>
        </p:txBody>
      </p:sp>
      <p:sp>
        <p:nvSpPr>
          <p:cNvPr id="10" name="Нижний колонтитул 9"/>
          <p:cNvSpPr>
            <a:spLocks noGrp="1"/>
          </p:cNvSpPr>
          <p:nvPr>
            <p:ph type="ftr" sz="quarter" idx="3"/>
          </p:nvPr>
        </p:nvSpPr>
        <p:spPr>
          <a:xfrm>
            <a:off x="5715000" y="6305550"/>
            <a:ext cx="2895600" cy="476250"/>
          </a:xfrm>
          <a:prstGeom prst="rect">
            <a:avLst/>
          </a:prstGeom>
        </p:spPr>
        <p:txBody>
          <a:bodyPr anchor="b"/>
          <a:lstStyle>
            <a:lvl1pPr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r>
              <a:rPr lang="ru-RU" smtClean="0"/>
              <a:t>Раздел 3. Лекция 3.</a:t>
            </a:r>
            <a:endParaRPr lang="ru-RU"/>
          </a:p>
        </p:txBody>
      </p:sp>
      <p:sp>
        <p:nvSpPr>
          <p:cNvPr id="22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8613648" y="6305550"/>
            <a:ext cx="457200" cy="476250"/>
          </a:xfrm>
          <a:prstGeom prst="rect">
            <a:avLst/>
          </a:prstGeom>
        </p:spPr>
        <p:txBody>
          <a:bodyPr anchor="b"/>
          <a:lstStyle>
            <a:lvl1pPr algn="ct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5" name="Прямоугольник 14"/>
          <p:cNvSpPr/>
          <p:nvPr/>
        </p:nvSpPr>
        <p:spPr bwMode="invGray">
          <a:xfrm>
            <a:off x="1014984" y="-54"/>
            <a:ext cx="73152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21" r:id="rId1"/>
    <p:sldLayoutId id="2147484022" r:id="rId2"/>
    <p:sldLayoutId id="2147484023" r:id="rId3"/>
    <p:sldLayoutId id="2147484024" r:id="rId4"/>
    <p:sldLayoutId id="2147484025" r:id="rId5"/>
    <p:sldLayoutId id="2147484026" r:id="rId6"/>
    <p:sldLayoutId id="2147484027" r:id="rId7"/>
    <p:sldLayoutId id="2147484028" r:id="rId8"/>
    <p:sldLayoutId id="2147484029" r:id="rId9"/>
    <p:sldLayoutId id="2147484030" r:id="rId10"/>
    <p:sldLayoutId id="2147484031" r:id="rId11"/>
  </p:sldLayoutIdLst>
  <p:hf hdr="0"/>
  <p:txStyles>
    <p:titleStyle>
      <a:lvl1pPr algn="l" rtl="0" eaLnBrk="1" latinLnBrk="0" hangingPunct="1">
        <a:spcBef>
          <a:spcPct val="0"/>
        </a:spcBef>
        <a:buNone/>
        <a:defRPr kumimoji="0" sz="4300" kern="1200">
          <a:solidFill>
            <a:schemeClr val="tx2">
              <a:satMod val="130000"/>
            </a:schemeClr>
          </a:solidFill>
          <a:effectLst>
            <a:outerShdw blurRad="50000" dist="30000" dir="5400000" algn="tl" rotWithShape="0">
              <a:srgbClr val="000000">
                <a:alpha val="30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83464" algn="l" rtl="0" eaLnBrk="1" latinLnBrk="0" hangingPunct="1">
        <a:lnSpc>
          <a:spcPct val="100000"/>
        </a:lnSpc>
        <a:spcBef>
          <a:spcPts val="600"/>
        </a:spcBef>
        <a:buClr>
          <a:schemeClr val="accent1"/>
        </a:buClr>
        <a:buSzPct val="80000"/>
        <a:buFont typeface="Wingdings 2"/>
        <a:buChar char="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37744" algn="l" rtl="0" eaLnBrk="1" latinLnBrk="0" hangingPunct="1">
        <a:lnSpc>
          <a:spcPct val="100000"/>
        </a:lnSpc>
        <a:spcBef>
          <a:spcPts val="550"/>
        </a:spcBef>
        <a:buClr>
          <a:schemeClr val="accent1"/>
        </a:buClr>
        <a:buFont typeface="Verdana"/>
        <a:buChar char="◦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886968" indent="-228600" algn="l" rtl="0" eaLnBrk="1" latinLnBrk="0" hangingPunct="1">
        <a:lnSpc>
          <a:spcPct val="100000"/>
        </a:lnSpc>
        <a:spcBef>
          <a:spcPct val="20000"/>
        </a:spcBef>
        <a:buClr>
          <a:schemeClr val="accent2"/>
        </a:buClr>
        <a:buFont typeface="Wingdings 2"/>
        <a:buChar char="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173736" algn="l" rtl="0" eaLnBrk="1" latinLnBrk="0" hangingPunct="1">
        <a:lnSpc>
          <a:spcPct val="100000"/>
        </a:lnSpc>
        <a:spcBef>
          <a:spcPct val="20000"/>
        </a:spcBef>
        <a:buClr>
          <a:schemeClr val="accent3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298448" indent="-182880" algn="l" rtl="0" eaLnBrk="1" latinLnBrk="0" hangingPunct="1">
        <a:lnSpc>
          <a:spcPct val="100000"/>
        </a:lnSpc>
        <a:spcBef>
          <a:spcPct val="20000"/>
        </a:spcBef>
        <a:buClr>
          <a:schemeClr val="accent4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508760" indent="-182880" algn="l" rtl="0" eaLnBrk="1" latinLnBrk="0" hangingPunct="1">
        <a:lnSpc>
          <a:spcPct val="100000"/>
        </a:lnSpc>
        <a:spcBef>
          <a:spcPct val="20000"/>
        </a:spcBef>
        <a:buClr>
          <a:schemeClr val="accent5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71907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213055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>
                <a:latin typeface="+mn-lt"/>
              </a:rPr>
              <a:t>Темы:</a:t>
            </a:r>
            <a:endParaRPr lang="be-BY" dirty="0">
              <a:latin typeface="+mn-lt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432560" y="1850064"/>
            <a:ext cx="7406640" cy="3364886"/>
          </a:xfrm>
        </p:spPr>
        <p:txBody>
          <a:bodyPr>
            <a:normAutofit fontScale="92500" lnSpcReduction="10000"/>
          </a:bodyPr>
          <a:lstStyle/>
          <a:p>
            <a:pPr marL="26988" indent="333375">
              <a:buFont typeface="Arial" pitchFamily="34" charset="0"/>
              <a:buChar char="•"/>
            </a:pPr>
            <a:r>
              <a:rPr lang="ru-RU" dirty="0" smtClean="0"/>
              <a:t>Строки в </a:t>
            </a:r>
            <a:r>
              <a:rPr lang="en-US" dirty="0" smtClean="0"/>
              <a:t>C++ Builder</a:t>
            </a:r>
          </a:p>
          <a:p>
            <a:pPr marL="26988" indent="333375">
              <a:buFont typeface="Arial" pitchFamily="34" charset="0"/>
              <a:buChar char="•"/>
            </a:pPr>
            <a:r>
              <a:rPr lang="ru-RU" dirty="0" smtClean="0"/>
              <a:t>О</a:t>
            </a:r>
            <a:r>
              <a:rPr lang="be-BY" dirty="0" smtClean="0"/>
              <a:t>ператор </a:t>
            </a:r>
            <a:r>
              <a:rPr lang="en-US" dirty="0" err="1" smtClean="0"/>
              <a:t>dynamic_cast</a:t>
            </a:r>
            <a:endParaRPr lang="en-US" dirty="0" smtClean="0"/>
          </a:p>
          <a:p>
            <a:pPr marL="26988" indent="333375">
              <a:buFont typeface="Arial" pitchFamily="34" charset="0"/>
              <a:buChar char="•"/>
            </a:pPr>
            <a:r>
              <a:rPr lang="ru-RU" dirty="0" smtClean="0"/>
              <a:t>Вкладки </a:t>
            </a:r>
          </a:p>
          <a:p>
            <a:pPr marL="900113" indent="269875" defTabSz="1258888">
              <a:buFont typeface="Arial" pitchFamily="34" charset="0"/>
              <a:buChar char="•"/>
            </a:pPr>
            <a:r>
              <a:rPr lang="en-US" dirty="0" smtClean="0"/>
              <a:t>Additional</a:t>
            </a:r>
          </a:p>
          <a:p>
            <a:pPr marL="1619250" indent="269875" defTabSz="1258888">
              <a:buFont typeface="Arial" pitchFamily="34" charset="0"/>
              <a:buChar char="•"/>
            </a:pPr>
            <a:r>
              <a:rPr lang="en-US" dirty="0" err="1" smtClean="0"/>
              <a:t>DrawGrid</a:t>
            </a:r>
            <a:endParaRPr lang="ru-RU" dirty="0" smtClean="0"/>
          </a:p>
          <a:p>
            <a:pPr marL="900113" indent="269875" defTabSz="1258888">
              <a:buFont typeface="Arial" pitchFamily="34" charset="0"/>
              <a:buChar char="•"/>
            </a:pPr>
            <a:r>
              <a:rPr lang="en-US" dirty="0" smtClean="0"/>
              <a:t>Win3.1</a:t>
            </a:r>
          </a:p>
          <a:p>
            <a:pPr marL="900113" indent="269875" defTabSz="1258888">
              <a:buFont typeface="Arial" pitchFamily="34" charset="0"/>
              <a:buChar char="•"/>
            </a:pPr>
            <a:r>
              <a:rPr lang="en-US" dirty="0" smtClean="0"/>
              <a:t>Samples</a:t>
            </a:r>
          </a:p>
          <a:p>
            <a:pPr marL="0" indent="269875" defTabSz="1258888">
              <a:buFont typeface="Arial" pitchFamily="34" charset="0"/>
              <a:buChar char="•"/>
            </a:pPr>
            <a:r>
              <a:rPr lang="ru-RU" dirty="0" smtClean="0"/>
              <a:t>Дополнительные сведения о формах</a:t>
            </a:r>
          </a:p>
          <a:p>
            <a:pPr marL="26988" indent="333375">
              <a:buFont typeface="Arial" pitchFamily="34" charset="0"/>
              <a:buChar char="•"/>
            </a:pPr>
            <a:endParaRPr lang="en-US" dirty="0" smtClean="0"/>
          </a:p>
          <a:p>
            <a:endParaRPr lang="ru-RU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/>
          <a:srcRect l="18668" t="13672" r="59370" b="81934"/>
          <a:stretch>
            <a:fillRect/>
          </a:stretch>
        </p:blipFill>
        <p:spPr bwMode="auto">
          <a:xfrm>
            <a:off x="1500166" y="2428868"/>
            <a:ext cx="5715040" cy="642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latin typeface="+mn-lt"/>
              </a:rPr>
              <a:t>Samples -&gt; </a:t>
            </a:r>
            <a:r>
              <a:rPr lang="en-US" dirty="0" err="1" smtClean="0">
                <a:latin typeface="+mn-lt"/>
              </a:rPr>
              <a:t>CGauge</a:t>
            </a:r>
            <a:endParaRPr lang="be-BY" dirty="0">
              <a:latin typeface="+mn-lt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432560" y="1850064"/>
            <a:ext cx="7406640" cy="793118"/>
          </a:xfrm>
        </p:spPr>
        <p:txBody>
          <a:bodyPr/>
          <a:lstStyle/>
          <a:p>
            <a:r>
              <a:rPr lang="ru-RU" dirty="0" smtClean="0"/>
              <a:t>Отображение хода длительных процессов</a:t>
            </a:r>
            <a:endParaRPr lang="be-BY" dirty="0"/>
          </a:p>
        </p:txBody>
      </p:sp>
      <p:sp>
        <p:nvSpPr>
          <p:cNvPr id="5" name="Овал 4"/>
          <p:cNvSpPr/>
          <p:nvPr/>
        </p:nvSpPr>
        <p:spPr>
          <a:xfrm>
            <a:off x="4929190" y="2500306"/>
            <a:ext cx="714380" cy="500066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e-BY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85752" y="142852"/>
            <a:ext cx="9001156" cy="857256"/>
          </a:xfrm>
        </p:spPr>
        <p:txBody>
          <a:bodyPr>
            <a:noAutofit/>
          </a:bodyPr>
          <a:lstStyle/>
          <a:p>
            <a:pPr algn="ctr"/>
            <a:r>
              <a:rPr lang="ru-RU" sz="2800" dirty="0" smtClean="0">
                <a:latin typeface="+mn-lt"/>
              </a:rPr>
              <a:t>Основные события и методы:</a:t>
            </a:r>
            <a:endParaRPr lang="be-BY" sz="2800" dirty="0">
              <a:latin typeface="+mn-lt"/>
            </a:endParaRPr>
          </a:p>
        </p:txBody>
      </p:sp>
      <p:sp>
        <p:nvSpPr>
          <p:cNvPr id="7" name="Нижний колонтитул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Раздел 3. Лекция 3.</a:t>
            </a:r>
            <a:endParaRPr lang="ru-RU" dirty="0"/>
          </a:p>
        </p:txBody>
      </p:sp>
      <p:sp>
        <p:nvSpPr>
          <p:cNvPr id="8" name="Содержимое 7"/>
          <p:cNvSpPr>
            <a:spLocks noGrp="1"/>
          </p:cNvSpPr>
          <p:nvPr>
            <p:ph idx="1"/>
          </p:nvPr>
        </p:nvSpPr>
        <p:spPr>
          <a:xfrm>
            <a:off x="642910" y="857232"/>
            <a:ext cx="8290778" cy="52482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400" b="1" dirty="0" smtClean="0">
                <a:solidFill>
                  <a:srgbClr val="002060"/>
                </a:solidFill>
              </a:rPr>
              <a:t>Progress</a:t>
            </a:r>
            <a:r>
              <a:rPr lang="en-US" sz="2400" dirty="0" smtClean="0"/>
              <a:t> – </a:t>
            </a:r>
            <a:r>
              <a:rPr lang="ru-RU" sz="2400" dirty="0" smtClean="0"/>
              <a:t>позиция  измерителя;</a:t>
            </a:r>
            <a:endParaRPr lang="en-US" sz="2400" dirty="0" smtClean="0"/>
          </a:p>
          <a:p>
            <a:pPr>
              <a:spcAft>
                <a:spcPts val="600"/>
              </a:spcAft>
            </a:pPr>
            <a:r>
              <a:rPr lang="en-US" sz="2400" b="1" dirty="0" err="1" smtClean="0">
                <a:solidFill>
                  <a:srgbClr val="002060"/>
                </a:solidFill>
              </a:rPr>
              <a:t>MaxValue</a:t>
            </a:r>
            <a:r>
              <a:rPr lang="en-US" sz="2400" b="1" dirty="0" smtClean="0">
                <a:solidFill>
                  <a:srgbClr val="002060"/>
                </a:solidFill>
              </a:rPr>
              <a:t>/</a:t>
            </a:r>
            <a:r>
              <a:rPr lang="en-US" sz="2400" b="1" dirty="0" err="1" smtClean="0">
                <a:solidFill>
                  <a:srgbClr val="002060"/>
                </a:solidFill>
              </a:rPr>
              <a:t>MinValue</a:t>
            </a:r>
            <a:r>
              <a:rPr lang="en-US" sz="2400" dirty="0" smtClean="0"/>
              <a:t> – </a:t>
            </a:r>
            <a:r>
              <a:rPr lang="ru-RU" sz="2400" dirty="0" smtClean="0"/>
              <a:t>максимальное/минимальное значения позиции </a:t>
            </a:r>
            <a:r>
              <a:rPr lang="en-US" sz="2400" dirty="0" smtClean="0"/>
              <a:t>Progress</a:t>
            </a:r>
            <a:r>
              <a:rPr lang="ru-RU" sz="2400" dirty="0" smtClean="0"/>
              <a:t>;</a:t>
            </a:r>
          </a:p>
          <a:p>
            <a:pPr>
              <a:spcAft>
                <a:spcPts val="600"/>
              </a:spcAft>
            </a:pPr>
            <a:r>
              <a:rPr lang="en-US" sz="2400" b="1" dirty="0" err="1" smtClean="0">
                <a:solidFill>
                  <a:srgbClr val="002060"/>
                </a:solidFill>
              </a:rPr>
              <a:t>ForeText</a:t>
            </a:r>
            <a:r>
              <a:rPr lang="en-US" sz="2400" dirty="0" smtClean="0"/>
              <a:t> </a:t>
            </a:r>
            <a:r>
              <a:rPr lang="ru-RU" sz="2400" dirty="0" smtClean="0"/>
              <a:t>– цвет заполнения;</a:t>
            </a:r>
            <a:endParaRPr lang="en-US" sz="2400" dirty="0" smtClean="0"/>
          </a:p>
          <a:p>
            <a:pPr>
              <a:spcAft>
                <a:spcPts val="600"/>
              </a:spcAft>
            </a:pPr>
            <a:r>
              <a:rPr lang="en-US" sz="2400" b="1" dirty="0" err="1" smtClean="0">
                <a:solidFill>
                  <a:srgbClr val="002060"/>
                </a:solidFill>
              </a:rPr>
              <a:t>ShowText</a:t>
            </a:r>
            <a:r>
              <a:rPr lang="en-US" sz="2400" dirty="0" smtClean="0"/>
              <a:t> </a:t>
            </a:r>
            <a:r>
              <a:rPr lang="ru-RU" sz="2400" dirty="0" smtClean="0"/>
              <a:t> - текстовое отображение процента выполнения на фоне диаграммы;</a:t>
            </a:r>
          </a:p>
          <a:p>
            <a:pPr>
              <a:spcAft>
                <a:spcPts val="600"/>
              </a:spcAft>
            </a:pPr>
            <a:r>
              <a:rPr lang="en-US" sz="2400" b="1" dirty="0" smtClean="0">
                <a:solidFill>
                  <a:srgbClr val="002060"/>
                </a:solidFill>
              </a:rPr>
              <a:t>Kind</a:t>
            </a:r>
            <a:r>
              <a:rPr lang="en-US" sz="2400" dirty="0" smtClean="0"/>
              <a:t> – </a:t>
            </a:r>
            <a:r>
              <a:rPr lang="ru-RU" sz="2400" dirty="0" smtClean="0"/>
              <a:t>тип диаграммы (горизонтальная, вертикальная, круговая, секторная, отображение текста);</a:t>
            </a:r>
          </a:p>
          <a:p>
            <a:pPr>
              <a:spcAft>
                <a:spcPts val="600"/>
              </a:spcAft>
            </a:pPr>
            <a:endParaRPr lang="ru-RU" sz="2400" dirty="0" smtClean="0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/>
          <a:srcRect l="16015" t="26656" r="46789" b="56041"/>
          <a:stretch>
            <a:fillRect/>
          </a:stretch>
        </p:blipFill>
        <p:spPr bwMode="auto">
          <a:xfrm>
            <a:off x="1428728" y="4572007"/>
            <a:ext cx="7114384" cy="18606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Дата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F16644-907B-4E50-9D31-F514B9952C4E}" type="datetime1">
              <a:rPr lang="ru-RU" smtClean="0"/>
              <a:pPr/>
              <a:t>14.03.2013</a:t>
            </a:fld>
            <a:endParaRPr lang="ru-RU"/>
          </a:p>
        </p:txBody>
      </p:sp>
      <p:sp>
        <p:nvSpPr>
          <p:cNvPr id="10" name="Номер слайда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11</a:t>
            </a:fld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85752" y="142852"/>
            <a:ext cx="9001156" cy="857256"/>
          </a:xfrm>
        </p:spPr>
        <p:txBody>
          <a:bodyPr>
            <a:noAutofit/>
          </a:bodyPr>
          <a:lstStyle/>
          <a:p>
            <a:pPr algn="ctr"/>
            <a:r>
              <a:rPr lang="ru-RU" sz="2800" dirty="0" smtClean="0">
                <a:latin typeface="+mn-lt"/>
              </a:rPr>
              <a:t>Основные события и методы:</a:t>
            </a:r>
            <a:endParaRPr lang="be-BY" sz="2800" dirty="0">
              <a:latin typeface="+mn-lt"/>
            </a:endParaRPr>
          </a:p>
        </p:txBody>
      </p:sp>
      <p:sp>
        <p:nvSpPr>
          <p:cNvPr id="7" name="Нижний колонтитул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Раздел 3. Лекция 3.</a:t>
            </a:r>
            <a:endParaRPr lang="ru-RU" dirty="0"/>
          </a:p>
        </p:txBody>
      </p:sp>
      <p:sp>
        <p:nvSpPr>
          <p:cNvPr id="9" name="Содержимое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be-BY"/>
          </a:p>
        </p:txBody>
      </p:sp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2"/>
          <a:srcRect l="37185" t="44934" r="29722" b="17969"/>
          <a:stretch>
            <a:fillRect/>
          </a:stretch>
        </p:blipFill>
        <p:spPr bwMode="auto">
          <a:xfrm>
            <a:off x="285720" y="1000108"/>
            <a:ext cx="8727819" cy="55007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Дата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6A2C0-1606-4581-8F83-B34AAAC8436F}" type="datetime1">
              <a:rPr lang="ru-RU" smtClean="0"/>
              <a:pPr/>
              <a:t>14.03.2013</a:t>
            </a:fld>
            <a:endParaRPr lang="ru-RU"/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12</a:t>
            </a:fld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/>
          <a:srcRect l="18668" t="13672" r="59370" b="81934"/>
          <a:stretch>
            <a:fillRect/>
          </a:stretch>
        </p:blipFill>
        <p:spPr bwMode="auto">
          <a:xfrm>
            <a:off x="1571604" y="2428868"/>
            <a:ext cx="5715040" cy="642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latin typeface="+mn-lt"/>
              </a:rPr>
              <a:t>Samples -&gt; </a:t>
            </a:r>
            <a:r>
              <a:rPr lang="en-US" dirty="0" err="1" smtClean="0">
                <a:latin typeface="+mn-lt"/>
              </a:rPr>
              <a:t>TrayIcon</a:t>
            </a:r>
            <a:endParaRPr lang="be-BY" dirty="0">
              <a:latin typeface="+mn-lt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432560" y="1850064"/>
            <a:ext cx="7406640" cy="793118"/>
          </a:xfrm>
        </p:spPr>
        <p:txBody>
          <a:bodyPr>
            <a:normAutofit/>
          </a:bodyPr>
          <a:lstStyle/>
          <a:p>
            <a:r>
              <a:rPr lang="ru-RU" dirty="0" smtClean="0"/>
              <a:t>Позволяет свернуть программу в </a:t>
            </a:r>
            <a:r>
              <a:rPr lang="ru-RU" dirty="0" err="1" smtClean="0"/>
              <a:t>трей</a:t>
            </a:r>
            <a:endParaRPr lang="ru-RU" dirty="0" smtClean="0"/>
          </a:p>
        </p:txBody>
      </p:sp>
      <p:sp>
        <p:nvSpPr>
          <p:cNvPr id="5" name="Овал 4"/>
          <p:cNvSpPr/>
          <p:nvPr/>
        </p:nvSpPr>
        <p:spPr>
          <a:xfrm>
            <a:off x="2285984" y="2500306"/>
            <a:ext cx="714380" cy="500066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e-BY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85752" y="142852"/>
            <a:ext cx="9001156" cy="857256"/>
          </a:xfrm>
        </p:spPr>
        <p:txBody>
          <a:bodyPr>
            <a:noAutofit/>
          </a:bodyPr>
          <a:lstStyle/>
          <a:p>
            <a:pPr algn="ctr"/>
            <a:r>
              <a:rPr lang="ru-RU" sz="2800" dirty="0" smtClean="0">
                <a:latin typeface="+mn-lt"/>
              </a:rPr>
              <a:t>Простой проект – свернуть программу в </a:t>
            </a:r>
            <a:r>
              <a:rPr lang="ru-RU" sz="2800" dirty="0" err="1" smtClean="0">
                <a:latin typeface="+mn-lt"/>
              </a:rPr>
              <a:t>трей</a:t>
            </a:r>
            <a:endParaRPr lang="be-BY" sz="2800" dirty="0">
              <a:latin typeface="+mn-lt"/>
            </a:endParaRPr>
          </a:p>
        </p:txBody>
      </p:sp>
      <p:sp>
        <p:nvSpPr>
          <p:cNvPr id="7" name="Нижний колонтитул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Раздел 3. Лекция 3.</a:t>
            </a:r>
            <a:endParaRPr lang="ru-RU" dirty="0"/>
          </a:p>
        </p:txBody>
      </p:sp>
      <p:sp>
        <p:nvSpPr>
          <p:cNvPr id="9" name="Содержимое 8"/>
          <p:cNvSpPr>
            <a:spLocks noGrp="1"/>
          </p:cNvSpPr>
          <p:nvPr>
            <p:ph idx="1"/>
          </p:nvPr>
        </p:nvSpPr>
        <p:spPr>
          <a:xfrm>
            <a:off x="285720" y="928670"/>
            <a:ext cx="8647968" cy="531973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ru-RU" sz="2800" dirty="0" smtClean="0"/>
              <a:t>Меню</a:t>
            </a:r>
            <a:r>
              <a:rPr lang="en-US" sz="2800" dirty="0" smtClean="0"/>
              <a:t> -&gt; </a:t>
            </a:r>
            <a:r>
              <a:rPr lang="ru-RU" sz="2800" dirty="0" smtClean="0"/>
              <a:t>Иконки </a:t>
            </a:r>
            <a:r>
              <a:rPr lang="en-US" sz="2800" dirty="0" smtClean="0"/>
              <a:t>-&gt;</a:t>
            </a:r>
            <a:r>
              <a:rPr lang="ru-RU" sz="2800" dirty="0" smtClean="0"/>
              <a:t> Правая клавиша </a:t>
            </a:r>
            <a:r>
              <a:rPr lang="en-US" sz="2800" dirty="0" smtClean="0"/>
              <a:t>-&gt;</a:t>
            </a:r>
            <a:r>
              <a:rPr lang="ru-RU" sz="2800" dirty="0" smtClean="0"/>
              <a:t> Видимость</a:t>
            </a:r>
            <a:endParaRPr lang="be-BY" sz="2800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/>
          <a:srcRect t="49805" r="86274" b="14062"/>
          <a:stretch>
            <a:fillRect/>
          </a:stretch>
        </p:blipFill>
        <p:spPr bwMode="auto">
          <a:xfrm>
            <a:off x="285720" y="1785926"/>
            <a:ext cx="2027258" cy="30003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/>
          <a:srcRect t="50000" r="86274" b="13867"/>
          <a:stretch>
            <a:fillRect/>
          </a:stretch>
        </p:blipFill>
        <p:spPr bwMode="auto">
          <a:xfrm>
            <a:off x="2450098" y="1785926"/>
            <a:ext cx="1979026" cy="29289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4"/>
          <a:srcRect t="50000" r="86274" b="5078"/>
          <a:stretch>
            <a:fillRect/>
          </a:stretch>
        </p:blipFill>
        <p:spPr bwMode="auto">
          <a:xfrm>
            <a:off x="4572000" y="1785926"/>
            <a:ext cx="2018900" cy="3714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341" name="Picture 5"/>
          <p:cNvPicPr>
            <a:picLocks noChangeAspect="1" noChangeArrowheads="1"/>
          </p:cNvPicPr>
          <p:nvPr/>
        </p:nvPicPr>
        <p:blipFill>
          <a:blip r:embed="rId5"/>
          <a:srcRect t="50000" r="86098" b="9961"/>
          <a:stretch>
            <a:fillRect/>
          </a:stretch>
        </p:blipFill>
        <p:spPr bwMode="auto">
          <a:xfrm>
            <a:off x="6786578" y="1785926"/>
            <a:ext cx="2071702" cy="33546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Дата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DF614-89F4-4F07-BF86-12030F790948}" type="datetime1">
              <a:rPr lang="ru-RU" smtClean="0"/>
              <a:pPr/>
              <a:t>14.03.2013</a:t>
            </a:fld>
            <a:endParaRPr lang="ru-RU"/>
          </a:p>
        </p:txBody>
      </p:sp>
      <p:sp>
        <p:nvSpPr>
          <p:cNvPr id="11" name="Номер слайда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14</a:t>
            </a:fld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85752" y="142852"/>
            <a:ext cx="9001156" cy="857256"/>
          </a:xfrm>
        </p:spPr>
        <p:txBody>
          <a:bodyPr>
            <a:noAutofit/>
          </a:bodyPr>
          <a:lstStyle/>
          <a:p>
            <a:pPr algn="ctr"/>
            <a:r>
              <a:rPr lang="ru-RU" sz="2800" dirty="0" smtClean="0">
                <a:latin typeface="+mn-lt"/>
              </a:rPr>
              <a:t>Обработка контекстного меню</a:t>
            </a:r>
            <a:endParaRPr lang="be-BY" sz="2800" dirty="0">
              <a:latin typeface="+mn-lt"/>
            </a:endParaRPr>
          </a:p>
        </p:txBody>
      </p:sp>
      <p:sp>
        <p:nvSpPr>
          <p:cNvPr id="7" name="Нижний колонтитул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Раздел 3. Лекция 3.</a:t>
            </a:r>
            <a:endParaRPr lang="ru-RU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/>
          <a:srcRect l="34041" t="32226" r="52782" b="45313"/>
          <a:stretch>
            <a:fillRect/>
          </a:stretch>
        </p:blipFill>
        <p:spPr bwMode="auto">
          <a:xfrm>
            <a:off x="1071538" y="1604354"/>
            <a:ext cx="2500330" cy="2396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/>
          <a:srcRect l="70278" r="73" b="88281"/>
          <a:stretch>
            <a:fillRect/>
          </a:stretch>
        </p:blipFill>
        <p:spPr bwMode="auto">
          <a:xfrm>
            <a:off x="3786182" y="1604354"/>
            <a:ext cx="5143723" cy="11430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4"/>
          <a:srcRect l="70864" t="195" r="36" b="93946"/>
          <a:stretch>
            <a:fillRect/>
          </a:stretch>
        </p:blipFill>
        <p:spPr bwMode="auto">
          <a:xfrm>
            <a:off x="1142976" y="5072074"/>
            <a:ext cx="6310356" cy="71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4" name="Содержимое 8"/>
          <p:cNvSpPr>
            <a:spLocks noGrp="1"/>
          </p:cNvSpPr>
          <p:nvPr>
            <p:ph idx="1"/>
          </p:nvPr>
        </p:nvSpPr>
        <p:spPr>
          <a:xfrm>
            <a:off x="285720" y="928670"/>
            <a:ext cx="8647968" cy="531973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ru-RU" sz="2800" dirty="0" smtClean="0"/>
              <a:t>		Контекстное меню</a:t>
            </a:r>
          </a:p>
          <a:p>
            <a:pPr>
              <a:buNone/>
            </a:pPr>
            <a:endParaRPr lang="ru-RU" sz="2800" dirty="0" smtClean="0"/>
          </a:p>
          <a:p>
            <a:pPr>
              <a:buNone/>
            </a:pPr>
            <a:endParaRPr lang="ru-RU" sz="2800" dirty="0" smtClean="0"/>
          </a:p>
          <a:p>
            <a:pPr>
              <a:buNone/>
            </a:pPr>
            <a:endParaRPr lang="ru-RU" sz="2800" dirty="0" smtClean="0"/>
          </a:p>
          <a:p>
            <a:pPr>
              <a:buNone/>
            </a:pPr>
            <a:endParaRPr lang="ru-RU" sz="2800" dirty="0" smtClean="0"/>
          </a:p>
          <a:p>
            <a:pPr>
              <a:buNone/>
            </a:pPr>
            <a:endParaRPr lang="ru-RU" sz="2800" dirty="0" smtClean="0"/>
          </a:p>
          <a:p>
            <a:pPr>
              <a:buNone/>
            </a:pPr>
            <a:endParaRPr lang="ru-RU" sz="2800" dirty="0" smtClean="0"/>
          </a:p>
          <a:p>
            <a:pPr>
              <a:buNone/>
            </a:pPr>
            <a:r>
              <a:rPr lang="ru-RU" sz="2800" dirty="0" smtClean="0"/>
              <a:t>		Подсказка</a:t>
            </a:r>
            <a:endParaRPr lang="be-BY" sz="2800" dirty="0"/>
          </a:p>
        </p:txBody>
      </p:sp>
      <p:sp>
        <p:nvSpPr>
          <p:cNvPr id="8" name="Дата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6BE64-F1AF-46CA-975A-EAA05E3C6EA7}" type="datetime1">
              <a:rPr lang="ru-RU" smtClean="0"/>
              <a:pPr/>
              <a:t>14.03.2013</a:t>
            </a:fld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15</a:t>
            </a:fld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85752" y="142852"/>
            <a:ext cx="9001156" cy="857256"/>
          </a:xfrm>
        </p:spPr>
        <p:txBody>
          <a:bodyPr>
            <a:noAutofit/>
          </a:bodyPr>
          <a:lstStyle/>
          <a:p>
            <a:pPr algn="ctr"/>
            <a:r>
              <a:rPr lang="ru-RU" sz="2800" dirty="0" smtClean="0">
                <a:latin typeface="+mn-lt"/>
              </a:rPr>
              <a:t>Обработка контекстного меню</a:t>
            </a:r>
            <a:endParaRPr lang="be-BY" sz="2800" dirty="0">
              <a:latin typeface="+mn-lt"/>
            </a:endParaRPr>
          </a:p>
        </p:txBody>
      </p:sp>
      <p:sp>
        <p:nvSpPr>
          <p:cNvPr id="7" name="Нижний колонтитул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Раздел 3. Лекция 3.</a:t>
            </a:r>
            <a:endParaRPr lang="ru-RU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/>
          <a:srcRect l="32394" t="38086" r="33565" b="27734"/>
          <a:stretch>
            <a:fillRect/>
          </a:stretch>
        </p:blipFill>
        <p:spPr bwMode="auto">
          <a:xfrm>
            <a:off x="428596" y="1142984"/>
            <a:ext cx="8384780" cy="47333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AFD457-5A2F-485D-8017-13EE57943E4A}" type="datetime1">
              <a:rPr lang="ru-RU" smtClean="0"/>
              <a:pPr/>
              <a:t>14.03.2013</a:t>
            </a:fld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16</a:t>
            </a:fld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/>
          <a:srcRect l="18668" t="13672" r="59370" b="81934"/>
          <a:stretch>
            <a:fillRect/>
          </a:stretch>
        </p:blipFill>
        <p:spPr bwMode="auto">
          <a:xfrm>
            <a:off x="1571604" y="1857364"/>
            <a:ext cx="5715040" cy="642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sz="4000" dirty="0" smtClean="0">
                <a:latin typeface="+mn-lt"/>
              </a:rPr>
              <a:t>Фрагменты диалогов:</a:t>
            </a:r>
            <a:br>
              <a:rPr lang="ru-RU" sz="4000" dirty="0" smtClean="0">
                <a:latin typeface="+mn-lt"/>
              </a:rPr>
            </a:br>
            <a:r>
              <a:rPr lang="en-US" sz="4000" dirty="0" smtClean="0">
                <a:latin typeface="+mn-lt"/>
              </a:rPr>
              <a:t>Samples -&gt; </a:t>
            </a:r>
            <a:r>
              <a:rPr lang="ru-RU" sz="4000" dirty="0" err="1" smtClean="0">
                <a:latin typeface="+mn-lt"/>
              </a:rPr>
              <a:t>CDirectoryOutline</a:t>
            </a:r>
            <a:r>
              <a:rPr lang="ru-RU" sz="4000" dirty="0" smtClean="0">
                <a:latin typeface="+mn-lt"/>
              </a:rPr>
              <a:t> </a:t>
            </a:r>
            <a:endParaRPr lang="be-BY" sz="4000" dirty="0" smtClean="0">
              <a:latin typeface="+mn-lt"/>
            </a:endParaRPr>
          </a:p>
        </p:txBody>
      </p:sp>
      <p:sp>
        <p:nvSpPr>
          <p:cNvPr id="5" name="Овал 4"/>
          <p:cNvSpPr/>
          <p:nvPr/>
        </p:nvSpPr>
        <p:spPr>
          <a:xfrm>
            <a:off x="5572132" y="1928802"/>
            <a:ext cx="714380" cy="500066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e-BY"/>
          </a:p>
        </p:txBody>
      </p:sp>
      <p:sp>
        <p:nvSpPr>
          <p:cNvPr id="6" name="Заголовок 1"/>
          <p:cNvSpPr txBox="1">
            <a:spLocks/>
          </p:cNvSpPr>
          <p:nvPr/>
        </p:nvSpPr>
        <p:spPr>
          <a:xfrm>
            <a:off x="1500166" y="2714620"/>
            <a:ext cx="7406640" cy="3500462"/>
          </a:xfrm>
          <a:prstGeom prst="rect">
            <a:avLst/>
          </a:prstGeom>
        </p:spPr>
        <p:txBody>
          <a:bodyPr anchor="b">
            <a:normAutofit fontScale="92500" lnSpcReduction="10000"/>
          </a:bodyPr>
          <a:lstStyle/>
          <a:p>
            <a:pPr lvl="0">
              <a:spcBef>
                <a:spcPct val="0"/>
              </a:spcBef>
            </a:pPr>
            <a:endParaRPr lang="ru-RU" sz="4000" dirty="0" smtClean="0">
              <a:solidFill>
                <a:schemeClr val="tx2">
                  <a:satMod val="130000"/>
                </a:schemeClr>
              </a:solidFill>
              <a:effectLst>
                <a:outerShdw blurRad="50000" dist="30000" dir="5400000" algn="tl" rotWithShape="0">
                  <a:srgbClr val="000000">
                    <a:alpha val="30000"/>
                  </a:srgbClr>
                </a:outerShdw>
              </a:effectLst>
              <a:ea typeface="+mj-ea"/>
              <a:cs typeface="+mj-cs"/>
            </a:endParaRPr>
          </a:p>
          <a:p>
            <a:pPr lvl="0">
              <a:spcBef>
                <a:spcPct val="0"/>
              </a:spcBef>
            </a:pPr>
            <a:r>
              <a:rPr lang="en-US" sz="4300" dirty="0" smtClean="0"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ea typeface="+mj-ea"/>
                <a:cs typeface="+mj-cs"/>
              </a:rPr>
              <a:t>Win 3.1 -&gt; </a:t>
            </a:r>
            <a:endParaRPr lang="ru-RU" sz="4300" dirty="0" smtClean="0">
              <a:solidFill>
                <a:schemeClr val="tx2">
                  <a:satMod val="130000"/>
                </a:schemeClr>
              </a:solidFill>
              <a:effectLst>
                <a:outerShdw blurRad="50000" dist="30000" dir="5400000" algn="tl" rotWithShape="0">
                  <a:srgbClr val="000000">
                    <a:alpha val="30000"/>
                  </a:srgbClr>
                </a:outerShdw>
              </a:effectLst>
              <a:ea typeface="+mj-ea"/>
              <a:cs typeface="+mj-cs"/>
            </a:endParaRPr>
          </a:p>
          <a:p>
            <a:pPr lvl="0">
              <a:spcBef>
                <a:spcPct val="0"/>
              </a:spcBef>
            </a:pPr>
            <a:r>
              <a:rPr lang="en-US" sz="4300" dirty="0" err="1" smtClean="0"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ea typeface="+mj-ea"/>
                <a:cs typeface="+mj-cs"/>
              </a:rPr>
              <a:t>FileListBox</a:t>
            </a:r>
            <a:r>
              <a:rPr lang="ru-RU" sz="4300" dirty="0" smtClean="0"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ea typeface="+mj-ea"/>
                <a:cs typeface="+mj-cs"/>
              </a:rPr>
              <a:t>, </a:t>
            </a:r>
            <a:endParaRPr lang="en-US" sz="4300" dirty="0" smtClean="0">
              <a:solidFill>
                <a:schemeClr val="tx2">
                  <a:satMod val="130000"/>
                </a:schemeClr>
              </a:solidFill>
              <a:effectLst>
                <a:outerShdw blurRad="50000" dist="30000" dir="5400000" algn="tl" rotWithShape="0">
                  <a:srgbClr val="000000">
                    <a:alpha val="30000"/>
                  </a:srgbClr>
                </a:outerShdw>
              </a:effectLst>
              <a:ea typeface="+mj-ea"/>
              <a:cs typeface="+mj-cs"/>
            </a:endParaRPr>
          </a:p>
          <a:p>
            <a:pPr lvl="0">
              <a:spcBef>
                <a:spcPct val="0"/>
              </a:spcBef>
            </a:pPr>
            <a:r>
              <a:rPr lang="en-US" sz="4300" dirty="0" err="1" smtClean="0"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</a:rPr>
              <a:t>FilterComboBox</a:t>
            </a:r>
            <a:r>
              <a:rPr lang="en-US" sz="4300" dirty="0" smtClean="0"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</a:rPr>
              <a:t>,</a:t>
            </a:r>
            <a:endParaRPr lang="ru-RU" sz="4300" dirty="0" smtClean="0">
              <a:solidFill>
                <a:schemeClr val="tx2">
                  <a:satMod val="130000"/>
                </a:schemeClr>
              </a:solidFill>
              <a:effectLst>
                <a:outerShdw blurRad="50000" dist="30000" dir="5400000" algn="tl" rotWithShape="0">
                  <a:srgbClr val="000000">
                    <a:alpha val="30000"/>
                  </a:srgbClr>
                </a:outerShdw>
              </a:effectLst>
              <a:ea typeface="+mj-ea"/>
              <a:cs typeface="+mj-cs"/>
            </a:endParaRPr>
          </a:p>
          <a:p>
            <a:pPr lvl="0">
              <a:spcBef>
                <a:spcPct val="0"/>
              </a:spcBef>
            </a:pPr>
            <a:r>
              <a:rPr lang="en-US" sz="4300" dirty="0" err="1" smtClean="0"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ea typeface="+mj-ea"/>
                <a:cs typeface="+mj-cs"/>
              </a:rPr>
              <a:t>DirectoryListBox</a:t>
            </a:r>
            <a:r>
              <a:rPr lang="ru-RU" sz="4300" dirty="0" smtClean="0"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ea typeface="+mj-ea"/>
                <a:cs typeface="+mj-cs"/>
              </a:rPr>
              <a:t>, </a:t>
            </a:r>
            <a:r>
              <a:rPr lang="en-US" sz="4300" dirty="0" err="1" smtClean="0"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ea typeface="+mj-ea"/>
                <a:cs typeface="+mj-cs"/>
              </a:rPr>
              <a:t>DriveComboBox</a:t>
            </a:r>
            <a:r>
              <a:rPr lang="ru-RU" sz="4300" dirty="0" smtClean="0"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ea typeface="+mj-ea"/>
                <a:cs typeface="+mj-cs"/>
              </a:rPr>
              <a:t> </a:t>
            </a:r>
            <a:endParaRPr lang="en-US" sz="4300" dirty="0" smtClean="0">
              <a:solidFill>
                <a:schemeClr val="tx2">
                  <a:satMod val="130000"/>
                </a:schemeClr>
              </a:solidFill>
              <a:effectLst>
                <a:outerShdw blurRad="50000" dist="30000" dir="5400000" algn="tl" rotWithShape="0">
                  <a:srgbClr val="000000">
                    <a:alpha val="30000"/>
                  </a:srgbClr>
                </a:outerShdw>
              </a:effectLst>
              <a:ea typeface="+mj-ea"/>
              <a:cs typeface="+mj-cs"/>
            </a:endParaRPr>
          </a:p>
          <a:p>
            <a:pPr lvl="0">
              <a:spcBef>
                <a:spcPct val="0"/>
              </a:spcBef>
            </a:pPr>
            <a:endParaRPr kumimoji="0" lang="be-BY" sz="4000" b="0" i="0" u="none" strike="noStrike" kern="1200" cap="none" spc="0" normalizeH="0" baseline="0" noProof="0" dirty="0" smtClean="0">
              <a:ln>
                <a:noFill/>
              </a:ln>
              <a:solidFill>
                <a:schemeClr val="tx2">
                  <a:satMod val="130000"/>
                </a:schemeClr>
              </a:solidFill>
              <a:effectLst>
                <a:outerShdw blurRad="50000" dist="30000" dir="5400000" algn="tl" rotWithShape="0">
                  <a:srgbClr val="000000">
                    <a:alpha val="30000"/>
                  </a:srgbClr>
                </a:outerShdw>
              </a:effectLst>
              <a:uLnTx/>
              <a:uFillTx/>
              <a:latin typeface="+mn-lt"/>
              <a:ea typeface="+mj-ea"/>
              <a:cs typeface="+mj-cs"/>
            </a:endParaRP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3"/>
          <a:srcRect l="18668" t="13672" r="54978" b="81445"/>
          <a:stretch>
            <a:fillRect/>
          </a:stretch>
        </p:blipFill>
        <p:spPr bwMode="auto">
          <a:xfrm>
            <a:off x="1528741" y="5857892"/>
            <a:ext cx="7543853" cy="7858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28794" y="214290"/>
            <a:ext cx="5286412" cy="857256"/>
          </a:xfrm>
        </p:spPr>
        <p:txBody>
          <a:bodyPr>
            <a:noAutofit/>
          </a:bodyPr>
          <a:lstStyle/>
          <a:p>
            <a:pPr algn="ctr"/>
            <a:r>
              <a:rPr lang="ru-RU" sz="3200" dirty="0" smtClean="0">
                <a:latin typeface="+mn-lt"/>
              </a:rPr>
              <a:t>Фрагменты</a:t>
            </a:r>
            <a:r>
              <a:rPr lang="ru-RU" sz="3200" dirty="0" smtClean="0"/>
              <a:t> </a:t>
            </a:r>
            <a:r>
              <a:rPr lang="ru-RU" sz="3200" dirty="0" smtClean="0">
                <a:latin typeface="+mn-lt"/>
              </a:rPr>
              <a:t>диалогов</a:t>
            </a:r>
            <a:r>
              <a:rPr lang="ru-RU" sz="3200" dirty="0" smtClean="0"/>
              <a:t>:</a:t>
            </a:r>
            <a:endParaRPr lang="be-BY" sz="3000" dirty="0">
              <a:latin typeface="+mn-lt"/>
            </a:endParaRPr>
          </a:p>
        </p:txBody>
      </p:sp>
      <p:sp>
        <p:nvSpPr>
          <p:cNvPr id="7" name="Содержимое 2"/>
          <p:cNvSpPr>
            <a:spLocks noGrp="1"/>
          </p:cNvSpPr>
          <p:nvPr>
            <p:ph idx="1"/>
          </p:nvPr>
        </p:nvSpPr>
        <p:spPr>
          <a:xfrm>
            <a:off x="571472" y="1071546"/>
            <a:ext cx="8215370" cy="5143536"/>
          </a:xfrm>
        </p:spPr>
        <p:txBody>
          <a:bodyPr>
            <a:noAutofit/>
          </a:bodyPr>
          <a:lstStyle/>
          <a:p>
            <a:pPr marL="277813" lvl="0" indent="0">
              <a:spcBef>
                <a:spcPct val="0"/>
              </a:spcBef>
              <a:buFont typeface="Arial" pitchFamily="34" charset="0"/>
              <a:buChar char="•"/>
            </a:pPr>
            <a:r>
              <a:rPr lang="en-US" sz="2400" dirty="0" err="1" smtClean="0"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</a:rPr>
              <a:t>FileListBox</a:t>
            </a:r>
            <a:r>
              <a:rPr lang="ru-RU" sz="2400" dirty="0" smtClean="0"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</a:rPr>
              <a:t> – списки файлов;</a:t>
            </a:r>
            <a:endParaRPr lang="en-US" sz="2400" dirty="0" smtClean="0">
              <a:effectLst>
                <a:outerShdw blurRad="50000" dist="3000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marL="277813" indent="0">
              <a:spcBef>
                <a:spcPct val="0"/>
              </a:spcBef>
              <a:buFont typeface="Arial" pitchFamily="34" charset="0"/>
              <a:buChar char="•"/>
            </a:pPr>
            <a:r>
              <a:rPr lang="en-US" sz="2400" dirty="0" err="1" smtClean="0"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</a:rPr>
              <a:t>FilterComboBox</a:t>
            </a:r>
            <a:r>
              <a:rPr lang="ru-RU" sz="2400" dirty="0" smtClean="0"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</a:rPr>
              <a:t> – выпадающие списки фильтров (масок) файлов;</a:t>
            </a:r>
          </a:p>
          <a:p>
            <a:pPr marL="277813" lvl="0" indent="0">
              <a:spcBef>
                <a:spcPct val="0"/>
              </a:spcBef>
              <a:buFont typeface="Arial" pitchFamily="34" charset="0"/>
              <a:buChar char="•"/>
            </a:pPr>
            <a:r>
              <a:rPr lang="en-US" sz="2400" dirty="0" err="1" smtClean="0"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</a:rPr>
              <a:t>DirectoryListBox</a:t>
            </a:r>
            <a:r>
              <a:rPr lang="ru-RU" sz="2400" dirty="0" smtClean="0"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</a:rPr>
              <a:t> – списки каталогов;</a:t>
            </a:r>
          </a:p>
          <a:p>
            <a:pPr marL="277813" lvl="0" indent="0">
              <a:spcBef>
                <a:spcPct val="0"/>
              </a:spcBef>
              <a:buFont typeface="Arial" pitchFamily="34" charset="0"/>
              <a:buChar char="•"/>
            </a:pPr>
            <a:r>
              <a:rPr lang="en-US" sz="2400" dirty="0" err="1" smtClean="0"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</a:rPr>
              <a:t>DriveComboBox</a:t>
            </a:r>
            <a:r>
              <a:rPr lang="ru-RU" sz="2400" dirty="0" smtClean="0"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</a:rPr>
              <a:t> – выпадающие списки дисков (драйверов);</a:t>
            </a:r>
          </a:p>
          <a:p>
            <a:pPr marL="277813" lvl="0" indent="0">
              <a:spcBef>
                <a:spcPct val="0"/>
              </a:spcBef>
              <a:buFont typeface="Arial" pitchFamily="34" charset="0"/>
              <a:buChar char="•"/>
            </a:pPr>
            <a:r>
              <a:rPr lang="ru-RU" sz="2400" dirty="0" err="1" smtClean="0"/>
              <a:t>CDirectoryOutline</a:t>
            </a:r>
            <a:r>
              <a:rPr lang="ru-RU" sz="2400" dirty="0" smtClean="0"/>
              <a:t> – дерево каталогов.</a:t>
            </a:r>
            <a:endParaRPr lang="ru-RU" sz="2400" dirty="0" smtClean="0">
              <a:effectLst>
                <a:outerShdw blurRad="50000" dist="3000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just"/>
            <a:endParaRPr lang="ru-RU" sz="2200" dirty="0" smtClean="0"/>
          </a:p>
          <a:p>
            <a:pPr algn="just"/>
            <a:endParaRPr lang="be-BY" sz="2200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Раздел 3. Лекция 3.</a:t>
            </a:r>
            <a:endParaRPr lang="ru-RU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/>
          <a:srcRect l="14275" t="19531" r="26976" b="50195"/>
          <a:stretch>
            <a:fillRect/>
          </a:stretch>
        </p:blipFill>
        <p:spPr bwMode="auto">
          <a:xfrm>
            <a:off x="649823" y="4071942"/>
            <a:ext cx="8137019" cy="2357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Дата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9BF076-3290-4354-9FCB-8628E33A7764}" type="datetime1">
              <a:rPr lang="ru-RU" smtClean="0"/>
              <a:pPr/>
              <a:t>14.03.2013</a:t>
            </a:fld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18</a:t>
            </a:fld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28794" y="214290"/>
            <a:ext cx="5286412" cy="857256"/>
          </a:xfrm>
        </p:spPr>
        <p:txBody>
          <a:bodyPr>
            <a:noAutofit/>
          </a:bodyPr>
          <a:lstStyle/>
          <a:p>
            <a:pPr algn="ctr"/>
            <a:r>
              <a:rPr lang="en-US" sz="3200" dirty="0" err="1" smtClean="0">
                <a:latin typeface="+mn-lt"/>
              </a:rPr>
              <a:t>DirectoryListBox</a:t>
            </a:r>
            <a:endParaRPr lang="be-BY" sz="3200" dirty="0" smtClean="0">
              <a:latin typeface="+mn-lt"/>
            </a:endParaRPr>
          </a:p>
        </p:txBody>
      </p:sp>
      <p:sp>
        <p:nvSpPr>
          <p:cNvPr id="7" name="Содержимое 2"/>
          <p:cNvSpPr>
            <a:spLocks noGrp="1"/>
          </p:cNvSpPr>
          <p:nvPr>
            <p:ph idx="1"/>
          </p:nvPr>
        </p:nvSpPr>
        <p:spPr>
          <a:xfrm>
            <a:off x="1142976" y="1071546"/>
            <a:ext cx="4714908" cy="5143536"/>
          </a:xfrm>
        </p:spPr>
        <p:txBody>
          <a:bodyPr>
            <a:noAutofit/>
          </a:bodyPr>
          <a:lstStyle/>
          <a:p>
            <a:pPr marL="26988" lvl="0" indent="55563">
              <a:spcBef>
                <a:spcPct val="0"/>
              </a:spcBef>
              <a:buNone/>
            </a:pPr>
            <a:r>
              <a:rPr lang="ru-RU" sz="2400" dirty="0" smtClean="0"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</a:rPr>
              <a:t>С компонентом </a:t>
            </a:r>
            <a:r>
              <a:rPr lang="en-US" sz="2400" dirty="0" err="1" smtClean="0"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</a:rPr>
              <a:t>DirectoryListBox</a:t>
            </a:r>
            <a:r>
              <a:rPr lang="ru-RU" sz="2400" dirty="0" smtClean="0"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</a:rPr>
              <a:t> можно связать метку типа </a:t>
            </a:r>
            <a:r>
              <a:rPr lang="en-US" sz="2400" dirty="0" smtClean="0"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</a:rPr>
              <a:t>Label</a:t>
            </a:r>
            <a:r>
              <a:rPr lang="ru-RU" sz="2400" dirty="0" smtClean="0"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</a:rPr>
              <a:t> в свойстве </a:t>
            </a:r>
            <a:r>
              <a:rPr lang="en-US" sz="2400" dirty="0" err="1" smtClean="0"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</a:rPr>
              <a:t>DirLabel</a:t>
            </a:r>
            <a:r>
              <a:rPr lang="ru-RU" sz="2400" dirty="0" smtClean="0"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</a:rPr>
              <a:t>. В ней будет отображаться путь к текущему каталогу.</a:t>
            </a:r>
          </a:p>
          <a:p>
            <a:pPr algn="just"/>
            <a:endParaRPr lang="ru-RU" sz="2200" dirty="0" smtClean="0"/>
          </a:p>
          <a:p>
            <a:pPr algn="just"/>
            <a:endParaRPr lang="be-BY" sz="2200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Раздел 3. Лекция 3.</a:t>
            </a:r>
            <a:endParaRPr lang="ru-RU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/>
          <a:srcRect t="49805" r="85725" b="16992"/>
          <a:stretch>
            <a:fillRect/>
          </a:stretch>
        </p:blipFill>
        <p:spPr bwMode="auto">
          <a:xfrm>
            <a:off x="6000760" y="1142984"/>
            <a:ext cx="2643206" cy="34565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3"/>
          <a:srcRect l="59334" t="24609" r="28587" b="52930"/>
          <a:stretch>
            <a:fillRect/>
          </a:stretch>
        </p:blipFill>
        <p:spPr bwMode="auto">
          <a:xfrm>
            <a:off x="1285852" y="3214686"/>
            <a:ext cx="2928958" cy="30620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Дата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6A4AD-A597-461E-A4D3-7DF893289BD7}" type="datetime1">
              <a:rPr lang="ru-RU" smtClean="0"/>
              <a:pPr/>
              <a:t>14.03.2013</a:t>
            </a:fld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19</a:t>
            </a:fld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85752" y="71414"/>
            <a:ext cx="9001156" cy="857256"/>
          </a:xfrm>
        </p:spPr>
        <p:txBody>
          <a:bodyPr>
            <a:noAutofit/>
          </a:bodyPr>
          <a:lstStyle/>
          <a:p>
            <a:pPr algn="ctr"/>
            <a:r>
              <a:rPr lang="ru-RU" sz="2800" dirty="0" smtClean="0">
                <a:latin typeface="+mn-lt"/>
              </a:rPr>
              <a:t>Переход на новую форму по контекстному меню</a:t>
            </a:r>
            <a:endParaRPr lang="be-BY" sz="2800" dirty="0">
              <a:latin typeface="+mn-lt"/>
            </a:endParaRPr>
          </a:p>
        </p:txBody>
      </p:sp>
      <p:sp>
        <p:nvSpPr>
          <p:cNvPr id="7" name="Нижний колонтитул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Раздел 3. Лекция 3.</a:t>
            </a:r>
            <a:endParaRPr lang="ru-RU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 l="37335" t="43945" r="26976" b="21875"/>
          <a:stretch>
            <a:fillRect/>
          </a:stretch>
        </p:blipFill>
        <p:spPr bwMode="auto">
          <a:xfrm>
            <a:off x="428596" y="1049565"/>
            <a:ext cx="8001056" cy="43082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/>
          <a:srcRect l="40117" t="35351" r="40666" b="42188"/>
          <a:stretch>
            <a:fillRect/>
          </a:stretch>
        </p:blipFill>
        <p:spPr bwMode="auto">
          <a:xfrm>
            <a:off x="6072198" y="4429132"/>
            <a:ext cx="2823354" cy="18553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Дата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9DF5F-7628-41A2-B290-D28783AB5350}" type="datetime1">
              <a:rPr lang="ru-RU" smtClean="0"/>
              <a:pPr/>
              <a:t>14.03.2013</a:t>
            </a:fld>
            <a:endParaRPr lang="ru-RU"/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2</a:t>
            </a:fld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28794" y="214290"/>
            <a:ext cx="5286412" cy="857256"/>
          </a:xfrm>
        </p:spPr>
        <p:txBody>
          <a:bodyPr>
            <a:noAutofit/>
          </a:bodyPr>
          <a:lstStyle/>
          <a:p>
            <a:pPr algn="ctr"/>
            <a:r>
              <a:rPr lang="ru-RU" sz="3200" dirty="0" smtClean="0">
                <a:latin typeface="+mn-lt"/>
              </a:rPr>
              <a:t>Связь компонентов</a:t>
            </a:r>
            <a:endParaRPr lang="be-BY" sz="3200" dirty="0">
              <a:latin typeface="+mn-lt"/>
            </a:endParaRPr>
          </a:p>
        </p:txBody>
      </p:sp>
      <p:sp>
        <p:nvSpPr>
          <p:cNvPr id="7" name="Содержимое 2"/>
          <p:cNvSpPr>
            <a:spLocks noGrp="1"/>
          </p:cNvSpPr>
          <p:nvPr>
            <p:ph idx="1"/>
          </p:nvPr>
        </p:nvSpPr>
        <p:spPr>
          <a:xfrm>
            <a:off x="1142976" y="1285860"/>
            <a:ext cx="3143272" cy="5143536"/>
          </a:xfrm>
        </p:spPr>
        <p:txBody>
          <a:bodyPr>
            <a:noAutofit/>
          </a:bodyPr>
          <a:lstStyle/>
          <a:p>
            <a:pPr marL="0" lvl="0" indent="0">
              <a:spcBef>
                <a:spcPct val="0"/>
              </a:spcBef>
              <a:buNone/>
            </a:pPr>
            <a:r>
              <a:rPr lang="ru-RU" sz="2400" dirty="0" smtClean="0"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</a:rPr>
              <a:t>Компоненты </a:t>
            </a:r>
            <a:r>
              <a:rPr lang="en-US" sz="2400" dirty="0" err="1" smtClean="0"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</a:rPr>
              <a:t>DirectoryListBox</a:t>
            </a:r>
            <a:r>
              <a:rPr lang="ru-RU" sz="2400" dirty="0" smtClean="0"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</a:rPr>
              <a:t> и </a:t>
            </a:r>
            <a:r>
              <a:rPr lang="en-US" sz="2400" dirty="0" err="1" smtClean="0"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</a:rPr>
              <a:t>CDirectoryOutline</a:t>
            </a:r>
            <a:r>
              <a:rPr lang="en-US" sz="2400" dirty="0" smtClean="0"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ru-RU" sz="2400" dirty="0" smtClean="0"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</a:rPr>
              <a:t>можно связать с </a:t>
            </a:r>
            <a:r>
              <a:rPr lang="en-US" sz="2400" dirty="0" err="1" smtClean="0"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</a:rPr>
              <a:t>DriveComboBox</a:t>
            </a:r>
            <a:r>
              <a:rPr lang="ru-RU" sz="2400" dirty="0" smtClean="0"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</a:rPr>
              <a:t> в свойствах или программно в обработчике событии </a:t>
            </a:r>
            <a:r>
              <a:rPr lang="en-US" sz="2400" dirty="0" err="1" smtClean="0"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</a:rPr>
              <a:t>OnChange</a:t>
            </a:r>
            <a:r>
              <a:rPr lang="ru-RU" sz="2400" dirty="0" smtClean="0"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</a:rPr>
              <a:t>:</a:t>
            </a:r>
          </a:p>
          <a:p>
            <a:pPr algn="just"/>
            <a:endParaRPr lang="ru-RU" sz="2200" dirty="0" smtClean="0"/>
          </a:p>
          <a:p>
            <a:pPr algn="just"/>
            <a:endParaRPr lang="be-BY" sz="2200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Раздел 3. Лекция 3.</a:t>
            </a:r>
            <a:endParaRPr lang="ru-RU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/>
          <a:srcRect t="49805" r="85725" b="22851"/>
          <a:stretch>
            <a:fillRect/>
          </a:stretch>
        </p:blipFill>
        <p:spPr bwMode="auto">
          <a:xfrm>
            <a:off x="4357686" y="1357298"/>
            <a:ext cx="2286016" cy="24619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8436" name="Picture 4"/>
          <p:cNvPicPr>
            <a:picLocks noChangeAspect="1" noChangeArrowheads="1"/>
          </p:cNvPicPr>
          <p:nvPr/>
        </p:nvPicPr>
        <p:blipFill>
          <a:blip r:embed="rId3"/>
          <a:srcRect l="32394" t="35156" r="26976" b="51172"/>
          <a:stretch>
            <a:fillRect/>
          </a:stretch>
        </p:blipFill>
        <p:spPr bwMode="auto">
          <a:xfrm>
            <a:off x="1214414" y="4929198"/>
            <a:ext cx="7552017" cy="1428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8437" name="Picture 5"/>
          <p:cNvPicPr>
            <a:picLocks noChangeAspect="1" noChangeArrowheads="1"/>
          </p:cNvPicPr>
          <p:nvPr/>
        </p:nvPicPr>
        <p:blipFill>
          <a:blip r:embed="rId4"/>
          <a:srcRect t="49805" r="85725" b="18945"/>
          <a:stretch>
            <a:fillRect/>
          </a:stretch>
        </p:blipFill>
        <p:spPr bwMode="auto">
          <a:xfrm>
            <a:off x="6786578" y="1357298"/>
            <a:ext cx="2031483" cy="2500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Дата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C4F611-D467-4F61-B65D-FB6606CCD707}" type="datetime1">
              <a:rPr lang="ru-RU" smtClean="0"/>
              <a:pPr/>
              <a:t>14.03.2013</a:t>
            </a:fld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20</a:t>
            </a:fld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28794" y="71414"/>
            <a:ext cx="5286412" cy="857256"/>
          </a:xfrm>
        </p:spPr>
        <p:txBody>
          <a:bodyPr>
            <a:noAutofit/>
          </a:bodyPr>
          <a:lstStyle/>
          <a:p>
            <a:pPr algn="ctr"/>
            <a:r>
              <a:rPr lang="en-US" sz="3200" dirty="0" err="1" smtClean="0">
                <a:latin typeface="+mn-lt"/>
              </a:rPr>
              <a:t>FilterComboBox</a:t>
            </a:r>
            <a:endParaRPr lang="be-BY" sz="3200" dirty="0">
              <a:latin typeface="+mn-lt"/>
            </a:endParaRPr>
          </a:p>
        </p:txBody>
      </p:sp>
      <p:sp>
        <p:nvSpPr>
          <p:cNvPr id="7" name="Содержимое 2"/>
          <p:cNvSpPr>
            <a:spLocks noGrp="1"/>
          </p:cNvSpPr>
          <p:nvPr>
            <p:ph idx="1"/>
          </p:nvPr>
        </p:nvSpPr>
        <p:spPr>
          <a:xfrm>
            <a:off x="1000100" y="1000108"/>
            <a:ext cx="8215370" cy="5429288"/>
          </a:xfrm>
        </p:spPr>
        <p:txBody>
          <a:bodyPr>
            <a:noAutofit/>
          </a:bodyPr>
          <a:lstStyle/>
          <a:p>
            <a:pPr marL="26988" lvl="0" indent="333375">
              <a:spcBef>
                <a:spcPct val="0"/>
              </a:spcBef>
              <a:buFont typeface="Arial" pitchFamily="34" charset="0"/>
              <a:buChar char="•"/>
            </a:pPr>
            <a:r>
              <a:rPr lang="ru-RU" sz="2400" dirty="0" smtClean="0"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</a:rPr>
              <a:t>Основное свойство </a:t>
            </a:r>
            <a:r>
              <a:rPr lang="en-US" sz="2400" dirty="0" err="1" smtClean="0"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</a:rPr>
              <a:t>FilterComboBox</a:t>
            </a:r>
            <a:r>
              <a:rPr lang="ru-RU" sz="2400" dirty="0" smtClean="0"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</a:rPr>
              <a:t> – </a:t>
            </a:r>
            <a:r>
              <a:rPr lang="en-US" sz="2400" dirty="0" smtClean="0"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</a:rPr>
              <a:t>Filter</a:t>
            </a:r>
            <a:r>
              <a:rPr lang="ru-RU" sz="2400" dirty="0" smtClean="0"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</a:rPr>
              <a:t>. Связь с компонентом </a:t>
            </a:r>
            <a:r>
              <a:rPr lang="en-US" sz="2400" dirty="0" err="1" smtClean="0"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</a:rPr>
              <a:t>FileListBox</a:t>
            </a:r>
            <a:r>
              <a:rPr lang="ru-RU" sz="2400" dirty="0" smtClean="0"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</a:rPr>
              <a:t> можно установить, задав свойство </a:t>
            </a:r>
            <a:r>
              <a:rPr lang="en-US" sz="2400" dirty="0" err="1" smtClean="0"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</a:rPr>
              <a:t>FileList</a:t>
            </a:r>
            <a:r>
              <a:rPr lang="ru-RU" sz="2400" dirty="0" smtClean="0"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</a:rPr>
              <a:t>.</a:t>
            </a:r>
            <a:endParaRPr lang="ru-RU" sz="2200" dirty="0" smtClean="0"/>
          </a:p>
          <a:p>
            <a:pPr algn="just"/>
            <a:endParaRPr lang="be-BY" sz="2200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Раздел 3. Лекция 3.</a:t>
            </a:r>
            <a:endParaRPr lang="ru-RU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/>
          <a:srcRect l="24707" t="24414" r="46742" b="45312"/>
          <a:stretch>
            <a:fillRect/>
          </a:stretch>
        </p:blipFill>
        <p:spPr bwMode="auto">
          <a:xfrm>
            <a:off x="642909" y="2428868"/>
            <a:ext cx="5392417" cy="32147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3"/>
          <a:srcRect t="49805" r="85725" b="25781"/>
          <a:stretch>
            <a:fillRect/>
          </a:stretch>
        </p:blipFill>
        <p:spPr bwMode="auto">
          <a:xfrm>
            <a:off x="6215074" y="2428867"/>
            <a:ext cx="2428892" cy="2335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Дата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879071-60AF-4162-9EDC-09D32CB48656}" type="datetime1">
              <a:rPr lang="ru-RU" smtClean="0"/>
              <a:pPr/>
              <a:t>14.03.2013</a:t>
            </a:fld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21</a:t>
            </a:fld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85752" y="142852"/>
            <a:ext cx="9001156" cy="857256"/>
          </a:xfrm>
        </p:spPr>
        <p:txBody>
          <a:bodyPr>
            <a:noAutofit/>
          </a:bodyPr>
          <a:lstStyle/>
          <a:p>
            <a:pPr algn="ctr"/>
            <a:r>
              <a:rPr lang="ru-RU" sz="2800" dirty="0" smtClean="0">
                <a:latin typeface="+mn-lt"/>
              </a:rPr>
              <a:t>Переход на новую форму по контекстному меню</a:t>
            </a:r>
            <a:endParaRPr lang="be-BY" sz="2800" dirty="0">
              <a:latin typeface="+mn-lt"/>
            </a:endParaRPr>
          </a:p>
        </p:txBody>
      </p:sp>
      <p:sp>
        <p:nvSpPr>
          <p:cNvPr id="7" name="Нижний колонтитул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Раздел 3. Лекция 3.</a:t>
            </a:r>
            <a:endParaRPr lang="ru-RU" dirty="0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/>
          <a:srcRect l="37921" t="47070" r="30234" b="30469"/>
          <a:stretch>
            <a:fillRect/>
          </a:stretch>
        </p:blipFill>
        <p:spPr bwMode="auto">
          <a:xfrm>
            <a:off x="754726" y="1142984"/>
            <a:ext cx="7746364" cy="30718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/>
          <a:srcRect t="49805" r="85725" b="20898"/>
          <a:stretch>
            <a:fillRect/>
          </a:stretch>
        </p:blipFill>
        <p:spPr bwMode="auto">
          <a:xfrm>
            <a:off x="6500826" y="3874069"/>
            <a:ext cx="2214578" cy="25553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Дата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FE3BF-8B03-43C3-8C11-1C2DBB5D3B53}" type="datetime1">
              <a:rPr lang="ru-RU" smtClean="0"/>
              <a:pPr/>
              <a:t>14.03.2013</a:t>
            </a:fld>
            <a:endParaRPr lang="ru-RU"/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3</a:t>
            </a:fld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85752" y="142852"/>
            <a:ext cx="9001156" cy="857256"/>
          </a:xfrm>
        </p:spPr>
        <p:txBody>
          <a:bodyPr>
            <a:noAutofit/>
          </a:bodyPr>
          <a:lstStyle/>
          <a:p>
            <a:pPr algn="ctr"/>
            <a:r>
              <a:rPr lang="ru-RU" sz="2800" dirty="0" smtClean="0">
                <a:latin typeface="+mn-lt"/>
              </a:rPr>
              <a:t>Прорисовка изображений</a:t>
            </a:r>
            <a:endParaRPr lang="be-BY" sz="2800" dirty="0">
              <a:latin typeface="+mn-lt"/>
            </a:endParaRPr>
          </a:p>
        </p:txBody>
      </p:sp>
      <p:sp>
        <p:nvSpPr>
          <p:cNvPr id="7" name="Нижний колонтитул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Раздел 3. Лекция 3.</a:t>
            </a:r>
            <a:endParaRPr lang="ru-RU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 t="49805" r="85725" b="12109"/>
          <a:stretch>
            <a:fillRect/>
          </a:stretch>
        </p:blipFill>
        <p:spPr bwMode="auto">
          <a:xfrm>
            <a:off x="71406" y="452417"/>
            <a:ext cx="2270102" cy="34052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/>
          <a:srcRect l="35688" t="33203" r="36310" b="33594"/>
          <a:stretch>
            <a:fillRect/>
          </a:stretch>
        </p:blipFill>
        <p:spPr bwMode="auto">
          <a:xfrm>
            <a:off x="2643174" y="928671"/>
            <a:ext cx="4357718" cy="29051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/>
          <a:srcRect l="37335" t="33203" r="24780" b="48242"/>
          <a:stretch>
            <a:fillRect/>
          </a:stretch>
        </p:blipFill>
        <p:spPr bwMode="auto">
          <a:xfrm>
            <a:off x="428596" y="4071942"/>
            <a:ext cx="8561280" cy="2357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Дата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88565-9E6C-444E-95A5-14F040220F69}" type="datetime1">
              <a:rPr lang="ru-RU" smtClean="0"/>
              <a:pPr/>
              <a:t>14.03.2013</a:t>
            </a:fld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4</a:t>
            </a:fld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85752" y="-71462"/>
            <a:ext cx="9001156" cy="857256"/>
          </a:xfrm>
        </p:spPr>
        <p:txBody>
          <a:bodyPr>
            <a:noAutofit/>
          </a:bodyPr>
          <a:lstStyle/>
          <a:p>
            <a:pPr algn="ctr"/>
            <a:r>
              <a:rPr lang="ru-RU" sz="2800" dirty="0" smtClean="0">
                <a:latin typeface="+mn-lt"/>
              </a:rPr>
              <a:t>Прорисовка изображений</a:t>
            </a:r>
            <a:endParaRPr lang="be-BY" sz="2800" dirty="0">
              <a:latin typeface="+mn-lt"/>
            </a:endParaRPr>
          </a:p>
        </p:txBody>
      </p:sp>
      <p:sp>
        <p:nvSpPr>
          <p:cNvPr id="7" name="Нижний колонтитул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Раздел 3. Лекция 3.</a:t>
            </a:r>
            <a:endParaRPr lang="ru-RU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/>
          <a:srcRect l="37335" t="36133" r="21486" b="11132"/>
          <a:stretch>
            <a:fillRect/>
          </a:stretch>
        </p:blipFill>
        <p:spPr bwMode="auto">
          <a:xfrm>
            <a:off x="444473" y="714357"/>
            <a:ext cx="8128055" cy="585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8C58A-EB53-475D-94F4-37258C019BCC}" type="datetime1">
              <a:rPr lang="ru-RU" smtClean="0"/>
              <a:pPr/>
              <a:t>14.03.2013</a:t>
            </a:fld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5</a:t>
            </a:fld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432560" y="1028122"/>
            <a:ext cx="7406640" cy="1472184"/>
          </a:xfrm>
        </p:spPr>
        <p:txBody>
          <a:bodyPr/>
          <a:lstStyle/>
          <a:p>
            <a:r>
              <a:rPr lang="be-BY" dirty="0" smtClean="0">
                <a:latin typeface="+mn-lt"/>
              </a:rPr>
              <a:t>Перечисление компонентов</a:t>
            </a:r>
            <a:r>
              <a:rPr lang="en-US" dirty="0" smtClean="0">
                <a:latin typeface="+mn-lt"/>
              </a:rPr>
              <a:t/>
            </a:r>
            <a:br>
              <a:rPr lang="en-US" dirty="0" smtClean="0">
                <a:latin typeface="+mn-lt"/>
              </a:rPr>
            </a:br>
            <a:r>
              <a:rPr lang="ru-RU" dirty="0" smtClean="0">
                <a:latin typeface="+mn-lt"/>
              </a:rPr>
              <a:t>и </a:t>
            </a:r>
            <a:r>
              <a:rPr lang="be-BY" dirty="0" smtClean="0">
                <a:latin typeface="+mn-lt"/>
              </a:rPr>
              <a:t>оператор </a:t>
            </a:r>
            <a:r>
              <a:rPr lang="en-US" dirty="0" err="1" smtClean="0">
                <a:latin typeface="+mn-lt"/>
              </a:rPr>
              <a:t>dynamic_cast</a:t>
            </a:r>
            <a:endParaRPr lang="be-BY" dirty="0"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85752" y="142852"/>
            <a:ext cx="9001156" cy="857256"/>
          </a:xfrm>
        </p:spPr>
        <p:txBody>
          <a:bodyPr>
            <a:noAutofit/>
          </a:bodyPr>
          <a:lstStyle/>
          <a:p>
            <a:pPr algn="ctr"/>
            <a:r>
              <a:rPr lang="ru-RU" sz="2800" dirty="0" smtClean="0">
                <a:latin typeface="+mn-lt"/>
              </a:rPr>
              <a:t>Основные события и методы:</a:t>
            </a:r>
            <a:endParaRPr lang="be-BY" sz="2800" dirty="0">
              <a:latin typeface="+mn-lt"/>
            </a:endParaRPr>
          </a:p>
        </p:txBody>
      </p:sp>
      <p:sp>
        <p:nvSpPr>
          <p:cNvPr id="7" name="Нижний колонтитул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Раздел 3. Лекция 3.</a:t>
            </a:r>
            <a:endParaRPr lang="ru-RU" dirty="0"/>
          </a:p>
        </p:txBody>
      </p:sp>
      <p:sp>
        <p:nvSpPr>
          <p:cNvPr id="8" name="Содержимое 7"/>
          <p:cNvSpPr>
            <a:spLocks noGrp="1"/>
          </p:cNvSpPr>
          <p:nvPr>
            <p:ph idx="1"/>
          </p:nvPr>
        </p:nvSpPr>
        <p:spPr>
          <a:xfrm>
            <a:off x="642910" y="1000108"/>
            <a:ext cx="8290778" cy="564360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ru-RU" sz="2400" dirty="0" smtClean="0"/>
              <a:t>Свойство </a:t>
            </a:r>
            <a:r>
              <a:rPr lang="ru-RU" sz="2400" dirty="0" err="1" smtClean="0"/>
              <a:t>Components</a:t>
            </a:r>
            <a:r>
              <a:rPr lang="ru-RU" sz="2400" dirty="0" smtClean="0"/>
              <a:t> является свойством-массивом. Оно содержит указатель на каждый компонент, которым владеет форма;</a:t>
            </a:r>
          </a:p>
          <a:p>
            <a:pPr>
              <a:spcAft>
                <a:spcPts val="600"/>
              </a:spcAft>
            </a:pPr>
            <a:r>
              <a:rPr lang="ru-RU" sz="2400" dirty="0" smtClean="0"/>
              <a:t>Свойство </a:t>
            </a:r>
            <a:r>
              <a:rPr lang="ru-RU" sz="2400" dirty="0" err="1" smtClean="0"/>
              <a:t>ComponentCount</a:t>
            </a:r>
            <a:r>
              <a:rPr lang="ru-RU" sz="2400" dirty="0" smtClean="0"/>
              <a:t> является свойством только для чтения и возвращает количество компонентов, которыми владеет форма (см. пред. лекцию).</a:t>
            </a:r>
          </a:p>
        </p:txBody>
      </p:sp>
      <p:grpSp>
        <p:nvGrpSpPr>
          <p:cNvPr id="11" name="Группа 10"/>
          <p:cNvGrpSpPr/>
          <p:nvPr/>
        </p:nvGrpSpPr>
        <p:grpSpPr>
          <a:xfrm>
            <a:off x="1285852" y="3786190"/>
            <a:ext cx="7358114" cy="1571636"/>
            <a:chOff x="1785917" y="3643314"/>
            <a:chExt cx="6500860" cy="1214446"/>
          </a:xfrm>
        </p:grpSpPr>
        <p:pic>
          <p:nvPicPr>
            <p:cNvPr id="12290" name="Picture 2"/>
            <p:cNvPicPr>
              <a:picLocks noChangeAspect="1" noChangeArrowheads="1"/>
            </p:cNvPicPr>
            <p:nvPr/>
          </p:nvPicPr>
          <p:blipFill>
            <a:blip r:embed="rId2"/>
            <a:srcRect l="6588" t="32226" r="67057" b="64504"/>
            <a:stretch>
              <a:fillRect/>
            </a:stretch>
          </p:blipFill>
          <p:spPr bwMode="auto">
            <a:xfrm>
              <a:off x="1785917" y="3643314"/>
              <a:ext cx="6143669" cy="4286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2291" name="Picture 3"/>
            <p:cNvPicPr>
              <a:picLocks noChangeAspect="1" noChangeArrowheads="1"/>
            </p:cNvPicPr>
            <p:nvPr/>
          </p:nvPicPr>
          <p:blipFill>
            <a:blip r:embed="rId3"/>
            <a:srcRect l="6588" t="44922" r="66159" b="49219"/>
            <a:stretch>
              <a:fillRect/>
            </a:stretch>
          </p:blipFill>
          <p:spPr bwMode="auto">
            <a:xfrm>
              <a:off x="1785918" y="4071942"/>
              <a:ext cx="6500859" cy="7858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9" name="Дата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67C84-A4B6-4C02-8D01-90F3FB1085F3}" type="datetime1">
              <a:rPr lang="ru-RU" smtClean="0"/>
              <a:pPr/>
              <a:t>14.03.2013</a:t>
            </a:fld>
            <a:endParaRPr lang="ru-RU"/>
          </a:p>
        </p:txBody>
      </p:sp>
      <p:sp>
        <p:nvSpPr>
          <p:cNvPr id="10" name="Номер слайда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7</a:t>
            </a:fld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85752" y="142852"/>
            <a:ext cx="9001156" cy="857256"/>
          </a:xfrm>
        </p:spPr>
        <p:txBody>
          <a:bodyPr>
            <a:noAutofit/>
          </a:bodyPr>
          <a:lstStyle/>
          <a:p>
            <a:pPr algn="ctr"/>
            <a:r>
              <a:rPr lang="ru-RU" sz="2800" dirty="0" smtClean="0">
                <a:latin typeface="+mn-lt"/>
              </a:rPr>
              <a:t>Использование оператора </a:t>
            </a:r>
            <a:r>
              <a:rPr lang="ru-RU" sz="2800" dirty="0" err="1" smtClean="0">
                <a:latin typeface="+mn-lt"/>
              </a:rPr>
              <a:t>dynamic_cast</a:t>
            </a:r>
            <a:endParaRPr lang="be-BY" sz="2800" dirty="0">
              <a:latin typeface="+mn-lt"/>
            </a:endParaRPr>
          </a:p>
        </p:txBody>
      </p:sp>
      <p:sp>
        <p:nvSpPr>
          <p:cNvPr id="7" name="Нижний колонтитул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Раздел 3. Лекция 3.</a:t>
            </a:r>
            <a:endParaRPr lang="ru-RU" dirty="0"/>
          </a:p>
        </p:txBody>
      </p:sp>
      <p:sp>
        <p:nvSpPr>
          <p:cNvPr id="8" name="Содержимое 7"/>
          <p:cNvSpPr>
            <a:spLocks noGrp="1"/>
          </p:cNvSpPr>
          <p:nvPr>
            <p:ph idx="1"/>
          </p:nvPr>
        </p:nvSpPr>
        <p:spPr>
          <a:xfrm>
            <a:off x="642910" y="1000108"/>
            <a:ext cx="8290778" cy="564360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ru-RU" sz="2600" dirty="0" smtClean="0"/>
              <a:t>Базовой идеей при перечислении компонентов на форме является приведение каждого компонента к тому типу, который вам нужен, и последующий анализ, закончилось ли приведение успехом или неудачей.</a:t>
            </a:r>
          </a:p>
          <a:p>
            <a:pPr>
              <a:spcAft>
                <a:spcPts val="600"/>
              </a:spcAft>
            </a:pPr>
            <a:r>
              <a:rPr lang="ru-RU" sz="2600" dirty="0" smtClean="0"/>
              <a:t>Оператор  </a:t>
            </a:r>
            <a:r>
              <a:rPr lang="ru-RU" sz="2600" b="1" dirty="0" err="1" smtClean="0">
                <a:solidFill>
                  <a:srgbClr val="002060"/>
                </a:solidFill>
              </a:rPr>
              <a:t>dynamic_cast</a:t>
            </a:r>
            <a:r>
              <a:rPr lang="ru-RU" sz="2600" dirty="0" smtClean="0"/>
              <a:t>  вернет указатель на объект или нуль (в случае неудачи). </a:t>
            </a:r>
          </a:p>
          <a:p>
            <a:pPr>
              <a:spcAft>
                <a:spcPts val="600"/>
              </a:spcAft>
            </a:pPr>
            <a:r>
              <a:rPr lang="ru-RU" sz="2600" dirty="0" smtClean="0"/>
              <a:t>В случае успешного приведения вы затем можете использовать указатель, возвращенный оператором  </a:t>
            </a:r>
            <a:r>
              <a:rPr lang="ru-RU" sz="2600" dirty="0" err="1" smtClean="0"/>
              <a:t>dynamic_cast</a:t>
            </a:r>
            <a:r>
              <a:rPr lang="ru-RU" sz="2600" dirty="0" smtClean="0"/>
              <a:t>, для выполнения каких-либо действий.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133ED1-07C7-442C-8EF6-E636DDD6FC99}" type="datetime1">
              <a:rPr lang="ru-RU" smtClean="0"/>
              <a:pPr/>
              <a:t>14.03.2013</a:t>
            </a:fld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8</a:t>
            </a:fld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85752" y="142852"/>
            <a:ext cx="9001156" cy="857256"/>
          </a:xfrm>
        </p:spPr>
        <p:txBody>
          <a:bodyPr>
            <a:noAutofit/>
          </a:bodyPr>
          <a:lstStyle/>
          <a:p>
            <a:pPr algn="ctr"/>
            <a:r>
              <a:rPr lang="ru-RU" sz="2800" dirty="0" smtClean="0">
                <a:latin typeface="+mn-lt"/>
              </a:rPr>
              <a:t>Например:</a:t>
            </a:r>
            <a:endParaRPr lang="be-BY" sz="2800" dirty="0">
              <a:latin typeface="+mn-lt"/>
            </a:endParaRPr>
          </a:p>
        </p:txBody>
      </p:sp>
      <p:sp>
        <p:nvSpPr>
          <p:cNvPr id="7" name="Нижний колонтитул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Раздел 3. Лекция 3.</a:t>
            </a:r>
            <a:endParaRPr lang="ru-RU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/>
          <a:srcRect l="6588" t="44922" r="62116" b="37500"/>
          <a:stretch>
            <a:fillRect/>
          </a:stretch>
        </p:blipFill>
        <p:spPr bwMode="auto">
          <a:xfrm>
            <a:off x="1214414" y="1142984"/>
            <a:ext cx="7465271" cy="2357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/>
          <a:srcRect l="6625" t="57813" r="55491" b="19726"/>
          <a:stretch>
            <a:fillRect/>
          </a:stretch>
        </p:blipFill>
        <p:spPr bwMode="auto">
          <a:xfrm>
            <a:off x="1214414" y="3786190"/>
            <a:ext cx="7500990" cy="2500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Дата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843E6-923A-4BD6-8847-0EB9DB38D6A1}" type="datetime1">
              <a:rPr lang="ru-RU" smtClean="0"/>
              <a:pPr/>
              <a:t>14.03.2013</a:t>
            </a:fld>
            <a:endParaRPr lang="ru-RU"/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9</a:t>
            </a:fld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Солнцестояние">
  <a:themeElements>
    <a:clrScheme name="Метро">
      <a:dk1>
        <a:sysClr val="windowText" lastClr="000000"/>
      </a:dk1>
      <a:lt1>
        <a:sysClr val="window" lastClr="FFFFFF"/>
      </a:lt1>
      <a:dk2>
        <a:srgbClr val="4E5B6F"/>
      </a:dk2>
      <a:lt2>
        <a:srgbClr val="D6ECFF"/>
      </a:lt2>
      <a:accent1>
        <a:srgbClr val="7FD13B"/>
      </a:accent1>
      <a:accent2>
        <a:srgbClr val="EA157A"/>
      </a:accent2>
      <a:accent3>
        <a:srgbClr val="FEB80A"/>
      </a:accent3>
      <a:accent4>
        <a:srgbClr val="00ADDC"/>
      </a:accent4>
      <a:accent5>
        <a:srgbClr val="738AC8"/>
      </a:accent5>
      <a:accent6>
        <a:srgbClr val="1AB39F"/>
      </a:accent6>
      <a:hlink>
        <a:srgbClr val="EB8803"/>
      </a:hlink>
      <a:folHlink>
        <a:srgbClr val="5F7791"/>
      </a:folHlink>
    </a:clrScheme>
    <a:fontScheme name="Поток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Солнцестояние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53000"/>
              </a:schemeClr>
            </a:gs>
            <a:gs pos="50000">
              <a:schemeClr val="phClr">
                <a:tint val="42000"/>
                <a:satMod val="255000"/>
              </a:schemeClr>
            </a:gs>
            <a:gs pos="97000">
              <a:schemeClr val="phClr">
                <a:tint val="53000"/>
                <a:satMod val="260000"/>
              </a:schemeClr>
            </a:gs>
            <a:gs pos="100000">
              <a:schemeClr val="phClr">
                <a:tint val="56000"/>
                <a:satMod val="275000"/>
              </a:schemeClr>
            </a:gs>
          </a:gsLst>
          <a:path path="circle">
            <a:fillToRect l="50000" t="50000" r="50000" b="50000"/>
          </a:path>
        </a:gradFill>
        <a:gradFill rotWithShape="1">
          <a:gsLst>
            <a:gs pos="0">
              <a:schemeClr val="phClr">
                <a:tint val="92000"/>
                <a:satMod val="170000"/>
              </a:schemeClr>
            </a:gs>
            <a:gs pos="15000">
              <a:schemeClr val="phClr">
                <a:tint val="92000"/>
                <a:shade val="99000"/>
                <a:satMod val="170000"/>
              </a:schemeClr>
            </a:gs>
            <a:gs pos="62000">
              <a:schemeClr val="phClr">
                <a:tint val="96000"/>
                <a:shade val="80000"/>
                <a:satMod val="170000"/>
              </a:schemeClr>
            </a:gs>
            <a:gs pos="97000">
              <a:schemeClr val="phClr">
                <a:tint val="98000"/>
                <a:shade val="63000"/>
                <a:satMod val="170000"/>
              </a:schemeClr>
            </a:gs>
            <a:gs pos="100000">
              <a:schemeClr val="phClr">
                <a:shade val="62000"/>
                <a:satMod val="170000"/>
              </a:schemeClr>
            </a:gs>
          </a:gsLst>
          <a:path path="circle">
            <a:fillToRect l="50000" t="50000" r="50000" b="5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 contourW="12700">
            <a:bevelT w="0" h="0"/>
            <a:contourClr>
              <a:schemeClr val="phClr">
                <a:shade val="80000"/>
              </a:schemeClr>
            </a:contourClr>
          </a:sp3d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5400000"/>
            </a:lightRig>
          </a:scene3d>
          <a:sp3d contourW="12700">
            <a:bevelT w="25400" h="50800" prst="angle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355000"/>
              </a:schemeClr>
            </a:gs>
            <a:gs pos="40000">
              <a:schemeClr val="phClr">
                <a:tint val="85000"/>
                <a:satMod val="320000"/>
              </a:schemeClr>
            </a:gs>
            <a:gs pos="100000">
              <a:schemeClr val="phClr">
                <a:shade val="55000"/>
                <a:satMod val="300000"/>
              </a:schemeClr>
            </a:gs>
          </a:gsLst>
          <a:path path="circle">
            <a:fillToRect l="-24500" t="-20000" r="124500" b="12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"/>
                <a:satMod val="300000"/>
              </a:schemeClr>
              <a:schemeClr val="phClr">
                <a:tint val="90000"/>
                <a:satMod val="225000"/>
              </a:schemeClr>
            </a:duotone>
          </a:blip>
          <a:tile tx="0" ty="0" sx="90000" sy="90000" flip="xy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Solstice</Template>
  <TotalTime>2216</TotalTime>
  <Words>474</Words>
  <PresentationFormat>Экран (4:3)</PresentationFormat>
  <Paragraphs>111</Paragraphs>
  <Slides>21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21</vt:i4>
      </vt:variant>
    </vt:vector>
  </HeadingPairs>
  <TitlesOfParts>
    <vt:vector size="22" baseType="lpstr">
      <vt:lpstr>Солнцестояние</vt:lpstr>
      <vt:lpstr>Темы:</vt:lpstr>
      <vt:lpstr>Переход на новую форму по контекстному меню</vt:lpstr>
      <vt:lpstr>Переход на новую форму по контекстному меню</vt:lpstr>
      <vt:lpstr>Прорисовка изображений</vt:lpstr>
      <vt:lpstr>Прорисовка изображений</vt:lpstr>
      <vt:lpstr>Перечисление компонентов и оператор dynamic_cast</vt:lpstr>
      <vt:lpstr>Основные события и методы:</vt:lpstr>
      <vt:lpstr>Использование оператора dynamic_cast</vt:lpstr>
      <vt:lpstr>Например:</vt:lpstr>
      <vt:lpstr>Samples -&gt; CGauge</vt:lpstr>
      <vt:lpstr>Основные события и методы:</vt:lpstr>
      <vt:lpstr>Основные события и методы:</vt:lpstr>
      <vt:lpstr>Samples -&gt; TrayIcon</vt:lpstr>
      <vt:lpstr>Простой проект – свернуть программу в трей</vt:lpstr>
      <vt:lpstr>Обработка контекстного меню</vt:lpstr>
      <vt:lpstr>Обработка контекстного меню</vt:lpstr>
      <vt:lpstr>Фрагменты диалогов: Samples -&gt; CDirectoryOutline </vt:lpstr>
      <vt:lpstr>Фрагменты диалогов:</vt:lpstr>
      <vt:lpstr>DirectoryListBox</vt:lpstr>
      <vt:lpstr>Связь компонентов</vt:lpstr>
      <vt:lpstr>FilterComboBox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Раздел 3</dc:title>
  <cp:lastModifiedBy>Надя</cp:lastModifiedBy>
  <cp:revision>260</cp:revision>
  <dcterms:modified xsi:type="dcterms:W3CDTF">2013-03-14T19:07:30Z</dcterms:modified>
</cp:coreProperties>
</file>